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ru-RU"/>
    </a:defPPr>
    <a:lvl1pPr algn="l">
      <a:spcBef>
        <a:spcPts val="0"/>
      </a:spcBef>
      <a:spcAft>
        <a:spcPts val="0"/>
      </a:spcAft>
      <a:defRPr u="sng"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u="sng"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u="sng"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u="sng"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u="sng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u="sng"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 u="sng"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 u="sng"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 u="sng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E754EAF1-20F5-424B-BBFF-C6AB4AC3EF4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94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  <a:ln/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EC123D87-114F-4B21-8A42-58A079B2F83E}" type="slidenum">
              <a:rPr lang="ru-RU" u="none"/>
              <a:t>27</a:t>
            </a:fld>
            <a:endParaRPr lang="ru-RU" u="none"/>
          </a:p>
        </p:txBody>
      </p:sp>
      <p:sp>
        <p:nvSpPr>
          <p:cNvPr id="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88975"/>
            <a:ext cx="4567238" cy="34258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52925"/>
            <a:ext cx="5057775" cy="4094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15" tIns="44857" rIns="89715" bIns="44857"/>
          <a:lstStyle/>
          <a:p>
            <a:pPr marL="171450" indent="-171450">
              <a:defRPr/>
            </a:pPr>
            <a:r>
              <a:rPr lang="en-US" b="1">
                <a:latin typeface="Arial"/>
              </a:rPr>
              <a:t>Utilization of Migraine Prevention</a:t>
            </a:r>
            <a:endParaRPr/>
          </a:p>
          <a:p>
            <a:pPr marL="171450" indent="-171450">
              <a:defRPr/>
            </a:pPr>
            <a:r>
              <a:rPr lang="en-US" b="1">
                <a:latin typeface="Arial"/>
              </a:rPr>
              <a:t>Key Point: It is clear that prevention is not being utilized to nearly the extent it </a:t>
            </a:r>
            <a:br>
              <a:rPr lang="en-US" b="1">
                <a:latin typeface="Arial"/>
              </a:rPr>
            </a:br>
            <a:r>
              <a:rPr lang="en-US" b="1">
                <a:latin typeface="Arial"/>
              </a:rPr>
              <a:t>             should be.</a:t>
            </a:r>
            <a:endParaRPr/>
          </a:p>
          <a:p>
            <a:pPr marL="171450" indent="-171450">
              <a:defRPr/>
            </a:pPr>
            <a:r>
              <a:rPr lang="en-US">
                <a:latin typeface="Arial"/>
              </a:rPr>
              <a:t>Results from the AMS II Study1 and the Philadelphia phone survey2 demonstrated that migraine preventive therapy is underutilized.</a:t>
            </a:r>
            <a:endParaRPr/>
          </a:p>
          <a:p>
            <a:pPr marL="171450" indent="-171450">
              <a:defRPr/>
            </a:pPr>
            <a:r>
              <a:rPr lang="en-US">
                <a:latin typeface="Arial"/>
              </a:rPr>
              <a:t>In the AMS II Study, 25% of all people with migraine or &gt;7 million people, experienced &gt;3 attacks/month, and 53% of those surveyed reported either severe impairment caused by their attacks or the necessity of bed rest.</a:t>
            </a:r>
            <a:r>
              <a:rPr lang="en-US" baseline="30000">
                <a:latin typeface="Arial"/>
              </a:rPr>
              <a:t>1</a:t>
            </a:r>
            <a:endParaRPr/>
          </a:p>
          <a:p>
            <a:pPr marL="171450" indent="-171450">
              <a:defRPr/>
            </a:pPr>
            <a:r>
              <a:rPr lang="en-US">
                <a:latin typeface="Arial"/>
              </a:rPr>
              <a:t>However, it was determined that only 5% of all migraineurs currently use preventive therapy to control their attacks.</a:t>
            </a:r>
            <a:r>
              <a:rPr lang="en-US" baseline="30000">
                <a:latin typeface="Arial"/>
              </a:rPr>
              <a:t>2</a:t>
            </a:r>
            <a:endParaRPr/>
          </a:p>
          <a:p>
            <a:pPr marL="171450" indent="-171450">
              <a:defRPr/>
            </a:pPr>
            <a:endParaRPr lang="en-US">
              <a:latin typeface="Arial"/>
            </a:endParaRPr>
          </a:p>
          <a:p>
            <a:pPr marL="171450" indent="-171450">
              <a:defRPr/>
            </a:pPr>
            <a:endParaRPr lang="en-US">
              <a:latin typeface="Arial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000">
                <a:latin typeface="Arial"/>
              </a:rPr>
              <a:t>1. Lipton RB, Stewart WF, Diamond S, Diamond ML, Reed M. Prevalence and burden </a:t>
            </a:r>
            <a:endParaRPr/>
          </a:p>
          <a:p>
            <a:pPr marL="171450" indent="-171450">
              <a:spcBef>
                <a:spcPts val="0"/>
              </a:spcBef>
              <a:defRPr/>
            </a:pPr>
            <a:r>
              <a:rPr lang="en-US" sz="1000">
                <a:latin typeface="Arial"/>
              </a:rPr>
              <a:t>of migraine in the United States: Data from the American Migraine Study II. </a:t>
            </a:r>
            <a:r>
              <a:rPr lang="en-US" sz="1000" i="1">
                <a:latin typeface="Arial"/>
              </a:rPr>
              <a:t>Headache</a:t>
            </a:r>
            <a:r>
              <a:rPr lang="en-US" sz="1000">
                <a:latin typeface="Arial"/>
              </a:rPr>
              <a:t>. </a:t>
            </a:r>
            <a:endParaRPr/>
          </a:p>
          <a:p>
            <a:pPr marL="171450" indent="-171450">
              <a:spcBef>
                <a:spcPts val="0"/>
              </a:spcBef>
              <a:defRPr/>
            </a:pPr>
            <a:r>
              <a:rPr lang="en-US" sz="1000">
                <a:latin typeface="Arial"/>
              </a:rPr>
              <a:t>2001;41:646-657. 2. Lipton RB, Scher AI, Kolodner K, Liberman J, Steiner TJ, Stewart WF. </a:t>
            </a:r>
            <a:endParaRPr/>
          </a:p>
          <a:p>
            <a:pPr marL="171450" indent="-171450">
              <a:spcBef>
                <a:spcPts val="0"/>
              </a:spcBef>
              <a:defRPr/>
            </a:pPr>
            <a:r>
              <a:rPr lang="en-US" sz="1000">
                <a:latin typeface="Arial"/>
              </a:rPr>
              <a:t>Migraine in the United States: Epidemiology and patterns of health care use. </a:t>
            </a:r>
            <a:r>
              <a:rPr lang="en-US" sz="1000" i="1">
                <a:latin typeface="Arial"/>
              </a:rPr>
              <a:t>Neurology</a:t>
            </a:r>
            <a:r>
              <a:rPr lang="en-US" sz="1000">
                <a:latin typeface="Arial"/>
              </a:rPr>
              <a:t>. </a:t>
            </a:r>
            <a:endParaRPr/>
          </a:p>
          <a:p>
            <a:pPr marL="171450" indent="-171450">
              <a:spcBef>
                <a:spcPts val="0"/>
              </a:spcBef>
              <a:defRPr/>
            </a:pPr>
            <a:r>
              <a:rPr lang="en-US" sz="1000">
                <a:latin typeface="Arial"/>
              </a:rPr>
              <a:t>2002;58:885-894.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57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754E6-D257-48A7-A7D3-5C2E27EB8A35}" type="datetimeFigureOut">
              <a:rPr lang="ru-RU"/>
              <a:t>19.08.2021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437B-D642-45D5-8C3B-5C637A83EA6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DB96-19DE-489A-9E22-107F1438BBCB}" type="datetimeFigureOut">
              <a:rPr lang="ru-RU"/>
              <a:t>19.08.2021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B66D-D576-4F48-A083-FE63A91E8AB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19C8-CA98-49DB-A8D6-86F8BCD8A9BF}" type="datetimeFigureOut">
              <a:rPr lang="ru-RU"/>
              <a:t>19.08.2021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AAE6-E50D-41A4-BF26-ED59F89DFE6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3519-4CEC-4DD1-B544-4668C91E9D43}" type="datetimeFigureOut">
              <a:rPr lang="ru-RU"/>
              <a:t>19.08.2021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73571-3EEE-4326-A5BB-5817DF0B10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CEBA-D86A-48C7-997B-571D91E5D5E2}" type="datetimeFigureOut">
              <a:rPr lang="ru-RU"/>
              <a:t>19.08.2021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9CE8-3A21-4D83-9847-72BB304882C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098D-5A7E-45DF-8156-5EA1749E5027}" type="datetimeFigureOut">
              <a:rPr lang="ru-RU"/>
              <a:t>19.08.2021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2090-D3E9-4229-B4C8-602F259E8DA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3C83-1DCD-4DE2-95C9-D98BF1A983AE}" type="datetimeFigureOut">
              <a:rPr lang="ru-RU"/>
              <a:t>19.08.2021</a:t>
            </a:fld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AA23-037D-41CC-9AD4-121550DBAF0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F8E6-7512-41A0-BCCE-BE1112661050}" type="datetimeFigureOut">
              <a:rPr lang="ru-RU"/>
              <a:t>19.08.2021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A87D-B8CA-42D5-9B92-F65A256E75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7B05-EC8F-4A55-8804-04D9303799E3}" type="datetimeFigureOut">
              <a:rPr lang="ru-RU"/>
              <a:t>19.08.2021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5B66-9387-4FF5-A1C6-5A761B9B034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78526-0258-4EC5-BD75-7B3AD9A06556}" type="datetimeFigureOut">
              <a:rPr lang="ru-RU"/>
              <a:t>19.08.2021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6F3D-2AEE-4896-9960-7276751B528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7057-6C44-4265-B5A0-5C397A1CB4C1}" type="datetimeFigureOut">
              <a:rPr lang="ru-RU"/>
              <a:t>19.08.2021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D135-05EE-4CE0-81A2-B7869CC540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8"/>
            </a:gs>
            <a:gs pos="50000">
              <a:srgbClr val="00009C"/>
            </a:gs>
            <a:gs pos="100000">
              <a:srgbClr val="00004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/>
              </a:defRPr>
            </a:lvl1pPr>
          </a:lstStyle>
          <a:p>
            <a:pPr>
              <a:defRPr/>
            </a:pPr>
            <a:fld id="{2622AF23-DA36-4D52-B06C-B8FC7413BC96}" type="datetimeFigureOut">
              <a:rPr lang="ru-RU"/>
              <a:t>19.08.2021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E0D9C341-5800-4CD7-BE99-FC840994895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7283" y="1434452"/>
            <a:ext cx="9146489" cy="5423548"/>
          </a:xfrm>
          <a:prstGeom prst="rect">
            <a:avLst/>
          </a:prstGeom>
        </p:spPr>
      </p:pic>
      <p:sp>
        <p:nvSpPr>
          <p:cNvPr id="6" name="Объект 3"/>
          <p:cNvSpPr>
            <a:spLocks noGrp="1"/>
          </p:cNvSpPr>
          <p:nvPr>
            <p:ph idx="1"/>
          </p:nvPr>
        </p:nvSpPr>
        <p:spPr bwMode="auto">
          <a:xfrm>
            <a:off x="449582" y="274638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>
                <a:solidFill>
                  <a:schemeClr val="accent3"/>
                </a:solidFill>
              </a:rPr>
              <a:t>ГОЛОВНАЯ БОЛЬ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3200" b="1">
                <a:solidFill>
                  <a:srgbClr val="CC3300"/>
                </a:solidFill>
              </a:rPr>
              <a:t>Лекарственные вещества, наиболее часто вызывающие головную боль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алкалоиды спорыньи (синдром рикошета)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анальгетики и нестероидные противовоспалительные средства (особенно аспирин, индометацин, кодеин) — синдром рикошета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антимикробные средства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Н2-блокаторы (ранитидин, циметидин)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нитраты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гипотензивные средства (антагонисты кальция, метилдофа, резерпин)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sz="2400" b="1">
                <a:solidFill>
                  <a:schemeClr val="bg1"/>
                </a:solidFill>
              </a:rPr>
              <a:t>дипиридамол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6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b="1">
                <a:solidFill>
                  <a:srgbClr val="CC3300"/>
                </a:solidFill>
              </a:rPr>
              <a:t>Лекарственные вещества, наиболее часто вызывающие головную боль</a:t>
            </a:r>
            <a:endParaRPr lang="ru-RU" sz="24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ингибиторы МАО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нитразепам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пероральные контрацептивы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симпатомиметики (в том числе сосудосуживающие препараты для лечения ринита, комплексные средства для купирования симптомов простуды) </a:t>
            </a:r>
            <a:endParaRPr/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теофиллин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/>
            </a:r>
            <a:br>
              <a:rPr lang="ru-RU" sz="3600">
                <a:solidFill>
                  <a:schemeClr val="bg1"/>
                </a:solidFill>
              </a:rPr>
            </a:b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67544" y="476672"/>
            <a:ext cx="8229600" cy="56060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>
                <a:solidFill>
                  <a:schemeClr val="bg1"/>
                </a:solidFill>
              </a:rPr>
              <a:t>  </a:t>
            </a:r>
            <a:endParaRPr/>
          </a:p>
          <a:p>
            <a:pPr>
              <a:defRPr/>
            </a:pPr>
            <a:r>
              <a:rPr lang="ru-RU" sz="2800" b="1" i="1" u="sng">
                <a:solidFill>
                  <a:schemeClr val="bg1"/>
                </a:solidFill>
              </a:rPr>
              <a:t>Первичные ГБ</a:t>
            </a:r>
            <a:r>
              <a:rPr lang="ru-RU" sz="2800" b="1" i="1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(цефалгии, не связанные с заболеваниями мозга и других структур головы и шеи)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1.1 Мигрень (11-22%)</a:t>
            </a:r>
            <a:endParaRPr/>
          </a:p>
          <a:p>
            <a:pPr marL="0" indent="0">
              <a:buNone/>
              <a:defRPr/>
            </a:pPr>
            <a:r>
              <a:rPr lang="ru-RU" sz="2800">
                <a:solidFill>
                  <a:schemeClr val="bg1"/>
                </a:solidFill>
              </a:rPr>
              <a:t>    1.2. Головная боль напряжения (40-65%)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1.3. Пучковая (кластерная) головная боль и другие тригеминальные вегетативные цефалгии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1.4. Другие первичные головные боли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xfrm>
            <a:off x="179512" y="404664"/>
            <a:ext cx="8229600" cy="5534075"/>
          </a:xfrm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 b="1" i="1" u="sng">
                <a:solidFill>
                  <a:schemeClr val="bg1"/>
                </a:solidFill>
              </a:rPr>
              <a:t>Вторичные ГБ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ГБ, связанные с: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травмой головы и/или шеи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поражением сосудов головного мозга и шеи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несосудистыми внутричерепными поражениями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различными веществами или их отменой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инфекциями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нарушениями гомеостаза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головные и лицевые боли, связанные с патологией черепа, шеи, глаз, ушей, носовой полости, пазух, зубов, ротовой полости или других структур черепа и шеи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психическими заболеваниями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4800" b="1">
                <a:solidFill>
                  <a:srgbClr val="CC3300"/>
                </a:solidFill>
              </a:rPr>
              <a:t>Мигрень 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428750"/>
            <a:ext cx="9144000" cy="44386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/>
              <a:t>	</a:t>
            </a:r>
            <a:r>
              <a:rPr lang="ru-RU">
                <a:solidFill>
                  <a:schemeClr val="bg1"/>
                </a:solidFill>
              </a:rPr>
              <a:t>форма первичной головной боли</a:t>
            </a:r>
            <a:endParaRPr/>
          </a:p>
          <a:p>
            <a:pPr>
              <a:buFontTx/>
              <a:buNone/>
              <a:defRPr/>
            </a:pPr>
            <a:r>
              <a:rPr lang="ru-RU">
                <a:solidFill>
                  <a:schemeClr val="bg1"/>
                </a:solidFill>
              </a:rPr>
              <a:t>   периодически повторяющиеся приступы интенсивной ГБ пульсирующего характера, чаще односторонней, локализующейся преимущественно в глазнично-лобно-височной области; сопровождающейся тошнотой, рвотой, свето- и звукобоязнью, а также сонливостью и вялостью после приступа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7624" y="548680"/>
            <a:ext cx="6624737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04800"/>
            <a:ext cx="8929688" cy="6858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2800" b="1">
                <a:solidFill>
                  <a:schemeClr val="bg1"/>
                </a:solidFill>
              </a:rPr>
              <a:t/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/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Мигрень без ауры –</a:t>
            </a:r>
            <a:r>
              <a:rPr lang="ru-RU" sz="2400" b="1" i="1">
                <a:solidFill>
                  <a:schemeClr val="bg1"/>
                </a:solidFill>
              </a:rPr>
              <a:t>д</a:t>
            </a:r>
            <a:r>
              <a:rPr lang="en-US" sz="2400" b="1" i="1">
                <a:solidFill>
                  <a:schemeClr val="bg1"/>
                </a:solidFill>
              </a:rPr>
              <a:t>иагностические</a:t>
            </a:r>
            <a:r>
              <a:rPr lang="ru-RU" sz="2400" b="1" i="1">
                <a:solidFill>
                  <a:schemeClr val="bg1"/>
                </a:solidFill>
              </a:rPr>
              <a:t> </a:t>
            </a:r>
            <a:r>
              <a:rPr lang="en-US" sz="2400" b="1" i="1">
                <a:solidFill>
                  <a:schemeClr val="bg1"/>
                </a:solidFill>
              </a:rPr>
              <a:t>критерии  </a:t>
            </a:r>
            <a:r>
              <a:rPr lang="ru-RU" sz="3600">
                <a:solidFill>
                  <a:schemeClr val="bg1"/>
                </a:solidFill>
              </a:rPr>
              <a:t/>
            </a:r>
            <a:br>
              <a:rPr lang="ru-RU" sz="3600">
                <a:solidFill>
                  <a:schemeClr val="bg1"/>
                </a:solidFill>
              </a:rPr>
            </a:br>
            <a:endParaRPr lang="ru-RU" sz="3600" b="1">
              <a:solidFill>
                <a:srgbClr val="CC33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57250" y="1428750"/>
            <a:ext cx="7772400" cy="4929188"/>
          </a:xfrm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А.  По меньшей мере 5 приступов, отвечающих критериям В-</a:t>
            </a:r>
            <a:r>
              <a:rPr lang="en-US" sz="2000" b="1">
                <a:solidFill>
                  <a:schemeClr val="bg1"/>
                </a:solidFill>
              </a:rPr>
              <a:t>D</a:t>
            </a:r>
            <a:r>
              <a:rPr lang="ru-RU" sz="2000" b="1">
                <a:solidFill>
                  <a:schemeClr val="bg1"/>
                </a:solidFill>
              </a:rPr>
              <a:t> 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В. Продолжительность приступов 4-72 часа (без лечения или при неэффективном лечении) </a:t>
            </a:r>
            <a:endParaRPr/>
          </a:p>
          <a:p>
            <a:pPr>
              <a:defRPr/>
            </a:pPr>
            <a:endParaRPr lang="ru-RU" sz="20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С. 2 характеристики: </a:t>
            </a:r>
            <a:endParaRPr/>
          </a:p>
          <a:p>
            <a:pPr>
              <a:defRPr/>
            </a:pPr>
            <a:r>
              <a:rPr lang="ru-RU" sz="1800" b="1" i="1">
                <a:solidFill>
                  <a:schemeClr val="bg1"/>
                </a:solidFill>
              </a:rPr>
              <a:t>1. односторонняя локализация</a:t>
            </a:r>
            <a:endParaRPr/>
          </a:p>
          <a:p>
            <a:pPr>
              <a:defRPr/>
            </a:pPr>
            <a:r>
              <a:rPr lang="ru-RU" sz="1800" b="1" i="1">
                <a:solidFill>
                  <a:schemeClr val="bg1"/>
                </a:solidFill>
              </a:rPr>
              <a:t> 2. пульсирующий характер</a:t>
            </a:r>
            <a:endParaRPr/>
          </a:p>
          <a:p>
            <a:pPr>
              <a:defRPr/>
            </a:pPr>
            <a:r>
              <a:rPr lang="ru-RU" sz="1800" b="1" i="1">
                <a:solidFill>
                  <a:schemeClr val="bg1"/>
                </a:solidFill>
              </a:rPr>
              <a:t>3. интенсивность боли от средней до значительной </a:t>
            </a:r>
            <a:endParaRPr/>
          </a:p>
          <a:p>
            <a:pPr>
              <a:defRPr/>
            </a:pPr>
            <a:r>
              <a:rPr lang="ru-RU" sz="1800" b="1" i="1">
                <a:solidFill>
                  <a:schemeClr val="bg1"/>
                </a:solidFill>
              </a:rPr>
              <a:t>4. ухудшается от обычной физической активности или требует ее прекращения</a:t>
            </a:r>
            <a:endParaRPr/>
          </a:p>
          <a:p>
            <a:pPr>
              <a:defRPr/>
            </a:pPr>
            <a:endParaRPr lang="ru-RU" sz="1800" b="1" i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 </a:t>
            </a:r>
            <a:r>
              <a:rPr lang="en-US" sz="2000" b="1">
                <a:solidFill>
                  <a:schemeClr val="bg1"/>
                </a:solidFill>
              </a:rPr>
              <a:t>D</a:t>
            </a:r>
            <a:r>
              <a:rPr lang="ru-RU" sz="2000" b="1">
                <a:solidFill>
                  <a:schemeClr val="bg1"/>
                </a:solidFill>
              </a:rPr>
              <a:t>. Сопровождается как минимум одним из следующих симптомов: 1 </a:t>
            </a:r>
            <a:r>
              <a:rPr lang="ru-RU" sz="2000" b="1" i="1">
                <a:solidFill>
                  <a:schemeClr val="bg1"/>
                </a:solidFill>
              </a:rPr>
              <a:t>. Тошнота и /или рвота </a:t>
            </a:r>
            <a:endParaRPr/>
          </a:p>
          <a:p>
            <a:pPr>
              <a:defRPr/>
            </a:pPr>
            <a:r>
              <a:rPr lang="ru-RU" sz="2000" b="1" i="1">
                <a:solidFill>
                  <a:schemeClr val="bg1"/>
                </a:solidFill>
              </a:rPr>
              <a:t>2. фотофобия или фонофобия   </a:t>
            </a:r>
            <a:endParaRPr lang="ru-RU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defRPr/>
            </a:pPr>
            <a:endParaRPr lang="ru-RU" sz="1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sz="1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</p:spPr>
        <p:txBody>
          <a:bodyPr/>
          <a:lstStyle/>
          <a:p>
            <a:pPr>
              <a:defRPr/>
            </a:pPr>
            <a:r>
              <a:rPr lang="ru-RU" sz="2000" i="1">
                <a:solidFill>
                  <a:schemeClr val="bg1"/>
                </a:solidFill>
              </a:rPr>
              <a:t>Мигрень с аурой</a:t>
            </a:r>
            <a:r>
              <a:rPr lang="ru-RU" sz="2000">
                <a:solidFill>
                  <a:schemeClr val="bg1"/>
                </a:solidFill>
              </a:rPr>
              <a:t/>
            </a:r>
            <a:br>
              <a:rPr lang="ru-RU" sz="2000">
                <a:solidFill>
                  <a:schemeClr val="bg1"/>
                </a:solidFill>
              </a:rPr>
            </a:br>
            <a:r>
              <a:rPr lang="ru-RU" sz="2000">
                <a:solidFill>
                  <a:schemeClr val="bg1"/>
                </a:solidFill>
              </a:rPr>
              <a:t>классическая мигрень, ассоциированная мигрень, офтальмическая, гемипарестетическая или афатическая мигрень</a:t>
            </a:r>
            <a:endParaRPr lang="ru-RU" sz="20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расстройство, проявляющееся повторяющимися эпизодами обратимых локальных неврологических симптомов (аурой), обычно нарастающих в течение 5-20 минут и продолжающихся не более 60 минут.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Головная боль с характеристиками мигрени без ауры, как правило, следует, за симптомами ауры. В редких случаях головная боль может отсутствовать совсем или не иметь мигренозных черт.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i="1">
                <a:solidFill>
                  <a:schemeClr val="bg1"/>
                </a:solidFill>
              </a:rPr>
              <a:t>Мигрень с аурой</a:t>
            </a:r>
            <a:r>
              <a:rPr lang="ru-RU" sz="2000">
                <a:solidFill>
                  <a:schemeClr val="bg1"/>
                </a:solidFill>
              </a:rPr>
              <a:t/>
            </a:r>
            <a:br>
              <a:rPr lang="ru-RU" sz="2000">
                <a:solidFill>
                  <a:schemeClr val="bg1"/>
                </a:solidFill>
              </a:rPr>
            </a:br>
            <a:r>
              <a:rPr lang="ru-RU" sz="1800">
                <a:solidFill>
                  <a:schemeClr val="bg1"/>
                </a:solidFill>
              </a:rPr>
              <a:t>классическая мигрень, ассоциированная мигрень,	офтальмическая,</a:t>
            </a:r>
            <a:br>
              <a:rPr lang="ru-RU" sz="1800">
                <a:solidFill>
                  <a:schemeClr val="bg1"/>
                </a:solidFill>
              </a:rPr>
            </a:br>
            <a:r>
              <a:rPr lang="ru-RU" sz="1800">
                <a:solidFill>
                  <a:schemeClr val="bg1"/>
                </a:solidFill>
              </a:rPr>
              <a:t>гемипарестетическая или афатическая мигрень</a:t>
            </a: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u="sng">
                <a:solidFill>
                  <a:schemeClr val="bg1"/>
                </a:solidFill>
              </a:rPr>
              <a:t>Диагностические критерии:</a:t>
            </a: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А. По меньшей мере 2 приступа, отвечающие критерию В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В. Мигренозная аура, отвечающая критериям В и С для одного из типов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Не связана с другими причинами (нарушениями)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7188" y="381000"/>
            <a:ext cx="8786812" cy="11430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3200" b="1">
                <a:solidFill>
                  <a:srgbClr val="CC3300"/>
                </a:solidFill>
              </a:rPr>
              <a:t>Диагностические критерии мигрени с аурой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76400"/>
            <a:ext cx="8786813" cy="4419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 Аура - это комплекс фокальных неврологических симптомов,</a:t>
            </a:r>
            <a:r>
              <a:rPr lang="ru-RU" sz="2400"/>
              <a:t> </a:t>
            </a:r>
            <a:r>
              <a:rPr lang="ru-RU" sz="2400">
                <a:solidFill>
                  <a:schemeClr val="bg1"/>
                </a:solidFill>
              </a:rPr>
              <a:t>возникающих непосредственно перед или в самом начале мигренозной головной боли.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       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         Мигренозная атака должна иметь не менее трех из указанных признаков: </a:t>
            </a:r>
            <a:endParaRPr/>
          </a:p>
          <a:p>
            <a:pPr lvl="1">
              <a:buFontTx/>
              <a:buChar char="•"/>
              <a:defRPr/>
            </a:pPr>
            <a:r>
              <a:rPr lang="ru-RU" sz="2400">
                <a:solidFill>
                  <a:schemeClr val="bg1"/>
                </a:solidFill>
              </a:rPr>
              <a:t>полная обратимость симптомов ауры </a:t>
            </a:r>
            <a:endParaRPr/>
          </a:p>
          <a:p>
            <a:pPr lvl="1">
              <a:buFontTx/>
              <a:buChar char="•"/>
              <a:defRPr/>
            </a:pPr>
            <a:r>
              <a:rPr lang="ru-RU" sz="2400">
                <a:solidFill>
                  <a:schemeClr val="bg1"/>
                </a:solidFill>
              </a:rPr>
              <a:t>длительность симптомов не более 60 минут </a:t>
            </a:r>
            <a:endParaRPr/>
          </a:p>
          <a:p>
            <a:pPr lvl="1">
              <a:buFontTx/>
              <a:buChar char="•"/>
              <a:defRPr/>
            </a:pPr>
            <a:r>
              <a:rPr lang="ru-RU" sz="2400">
                <a:solidFill>
                  <a:schemeClr val="bg1"/>
                </a:solidFill>
              </a:rPr>
              <a:t>длительность светлого промежутка между аурой и началом ГБ  менее 60 минут </a:t>
            </a:r>
            <a:endParaRPr/>
          </a:p>
          <a:p>
            <a:pPr lvl="1">
              <a:buFontTx/>
              <a:buNone/>
              <a:defRPr/>
            </a:pPr>
            <a:r>
              <a:rPr lang="ru-RU" sz="2000">
                <a:solidFill>
                  <a:schemeClr val="bg1"/>
                </a:solidFill>
              </a:rPr>
              <a:t> </a:t>
            </a:r>
            <a:endParaRPr/>
          </a:p>
          <a:p>
            <a:pPr>
              <a:defRPr/>
            </a:pP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5 основных причин нетрудоспособности в мире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916832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-- Боль в спине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-- Депрессивное расстройство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-- Железодефицитная анемия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-- Головные боли в целом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-- Боль в области шеи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buFontTx/>
              <a:buNone/>
              <a:defRPr/>
            </a:pPr>
            <a:r>
              <a:rPr lang="ru-RU" sz="1600" b="1">
                <a:solidFill>
                  <a:schemeClr val="bg1"/>
                </a:solidFill>
              </a:rPr>
              <a:t>             Исследование глобального бремени заболеваний (</a:t>
            </a:r>
            <a:r>
              <a:rPr lang="en-US" sz="1600" b="1">
                <a:solidFill>
                  <a:schemeClr val="bg1"/>
                </a:solidFill>
              </a:rPr>
              <a:t>GBD </a:t>
            </a:r>
            <a:r>
              <a:rPr lang="ru-RU" sz="1600" b="1">
                <a:solidFill>
                  <a:schemeClr val="bg1"/>
                </a:solidFill>
              </a:rPr>
              <a:t>2010)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Симптомы, сопутствующие разным клиническим формам мигрени</a:t>
            </a:r>
            <a:endParaRPr/>
          </a:p>
        </p:txBody>
      </p:sp>
      <p:graphicFrame>
        <p:nvGraphicFramePr>
          <p:cNvPr id="5" name="Group 62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9144000" cy="5884863"/>
        </p:xfrm>
        <a:graphic>
          <a:graphicData uri="http://schemas.openxmlformats.org/drawingml/2006/table">
            <a:tbl>
              <a:tblPr/>
              <a:tblGrid>
                <a:gridCol w="2916238"/>
                <a:gridCol w="6227762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Тип ауры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Неврологические симптомы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Офтальмическая 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Фотопсии в виде мерцающих зигзагов, искры, молниеподобные вспышки, и др. Скотомы, гемианопсия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Ретинальная 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Центральная или парацентральная скотома, преходящая слепота на один или оба глаза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Гемиплегическая, сенсорная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Парезы руки, ноги, гемипарезы, гемигипестезии, парестезии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Базилярная 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Двусторонние расстройства зрения, слепота, головокружение, шум в ушах, дизартрия, атаксия, двусторонние парестезии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Афатическая</a:t>
                      </a:r>
                      <a:r>
                        <a:rPr lang="ru-RU" sz="24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Частичная или полная сенсорная или моторная афазия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Вестибулярная 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Системное головокружение, нистагм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Мозжечковая 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Нарушение статики и походки, нистагм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«Паническая»</a:t>
                      </a:r>
                      <a:endParaRPr/>
                    </a:p>
                  </a:txBody>
                  <a:tcPr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Симптомы панической атаки (тахикардия, нехватка воздуха, удушье, эмоционально-аффективные расстройства: страх смерти, тревога, беспокойство)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Migraine headache. Example of a central scotoma a..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16103" y="357188"/>
            <a:ext cx="2903538" cy="31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Migraine headache. Example of a visual migraine a..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438618" y="357188"/>
            <a:ext cx="29527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Migraine headache. Example of visual changes duri...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813" y="3789040"/>
            <a:ext cx="2879725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1" descr="Migraine headache. Frank visual field loss can al...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292080" y="3884017"/>
            <a:ext cx="3095625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2938" y="304800"/>
            <a:ext cx="8501062" cy="747713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3600" b="1">
                <a:solidFill>
                  <a:srgbClr val="CC3300"/>
                </a:solidFill>
              </a:rPr>
              <a:t>Осложненные формы мигрени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196975"/>
            <a:ext cx="8928100" cy="5280025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ru-RU" sz="4000" u="sng">
                <a:solidFill>
                  <a:schemeClr val="bg1"/>
                </a:solidFill>
              </a:rPr>
              <a:t>Мигренозный статус</a:t>
            </a:r>
            <a:r>
              <a:rPr lang="ru-RU" sz="4000">
                <a:solidFill>
                  <a:schemeClr val="bg1"/>
                </a:solidFill>
              </a:rPr>
              <a:t> </a:t>
            </a:r>
            <a:endParaRPr/>
          </a:p>
          <a:p>
            <a:pPr marL="609600" indent="-609600">
              <a:buFontTx/>
              <a:buNone/>
              <a:defRPr/>
            </a:pPr>
            <a:r>
              <a:rPr lang="ru-RU" sz="2800">
                <a:solidFill>
                  <a:schemeClr val="bg1"/>
                </a:solidFill>
              </a:rPr>
              <a:t>     </a:t>
            </a:r>
            <a:r>
              <a:rPr lang="ru-RU">
                <a:solidFill>
                  <a:schemeClr val="bg1"/>
                </a:solidFill>
              </a:rPr>
              <a:t>- серия тяжелых, изнуряющих,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следующих один за другим приступов с многократной рвотой, либо один, но очень тяжелый и продолжительный приступ (более 72 часов)</a:t>
            </a:r>
            <a:endParaRPr/>
          </a:p>
          <a:p>
            <a:pPr marL="609600" indent="-609600">
              <a:buFontTx/>
              <a:buAutoNum type="arabicPeriod"/>
              <a:defRPr/>
            </a:pPr>
            <a:endParaRPr lang="ru-RU" sz="2800" u="sng">
              <a:solidFill>
                <a:schemeClr val="bg1"/>
              </a:solidFill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800">
              <a:solidFill>
                <a:schemeClr val="accent2"/>
              </a:solidFill>
            </a:endParaRPr>
          </a:p>
          <a:p>
            <a:pPr marL="609600" indent="-609600">
              <a:defRPr/>
            </a:pPr>
            <a:endParaRPr lang="ru-RU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CC3300"/>
                </a:solidFill>
              </a:rPr>
              <a:t>Осложненные формы мигрени</a:t>
            </a: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u="sng">
                <a:solidFill>
                  <a:schemeClr val="bg1"/>
                </a:solidFill>
              </a:rPr>
              <a:t>2. </a:t>
            </a:r>
            <a:r>
              <a:rPr lang="ru-RU" sz="2800" u="sng">
                <a:solidFill>
                  <a:schemeClr val="bg1"/>
                </a:solidFill>
              </a:rPr>
              <a:t>Мигренозный инфаркт</a:t>
            </a:r>
            <a:r>
              <a:rPr lang="ru-RU" sz="2800">
                <a:solidFill>
                  <a:schemeClr val="bg1"/>
                </a:solidFill>
              </a:rPr>
              <a:t> - сочетание одного или более симптомов мигренозной ауры с ишемическим повреждением мозга, подтвержденным	адекватными нейровизуализационными методами исследованиями.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развитие очаговых неврологических симптомов, которые регрессируют в течение нескольких дней (обычно до 3-х недель) - инфаркт с обратимым неврологическим дефицитом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CC3300"/>
                </a:solidFill>
              </a:rPr>
              <a:t>Осложненные формы мигрени</a:t>
            </a: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i="1" u="sng">
                <a:solidFill>
                  <a:schemeClr val="bg1"/>
                </a:solidFill>
              </a:rPr>
              <a:t>3. Припадок, вызванный мигренью</a:t>
            </a:r>
            <a:r>
              <a:rPr lang="ru-RU">
                <a:solidFill>
                  <a:schemeClr val="bg1"/>
                </a:solidFill>
              </a:rPr>
              <a:t>: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Наличие ГБ, отвечающей критериям Мигрени с аурой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Припадок, эквивалентный эпилептическому приступу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 Хроническая мигрень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(трансформированная мигрень)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Tx/>
              <a:buChar char="-"/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мигренозная головная боль, возникающая </a:t>
            </a:r>
            <a:r>
              <a:rPr lang="ru-RU" i="1" u="sng">
                <a:solidFill>
                  <a:schemeClr val="bg1"/>
                </a:solidFill>
              </a:rPr>
              <a:t>15 или более дней в месяц в течение более чем 3 месяцев </a:t>
            </a:r>
            <a:r>
              <a:rPr lang="ru-RU">
                <a:solidFill>
                  <a:schemeClr val="bg1"/>
                </a:solidFill>
              </a:rPr>
              <a:t>при отсутствии 	злоупотребления лекарственными	препаратами (лекарственного абузуса)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i="1">
                <a:solidFill>
                  <a:schemeClr val="bg1"/>
                </a:solidFill>
              </a:rPr>
              <a:t/>
            </a:r>
            <a:br>
              <a:rPr lang="ru-RU" sz="3600" i="1">
                <a:solidFill>
                  <a:schemeClr val="bg1"/>
                </a:solidFill>
              </a:rPr>
            </a:br>
            <a:r>
              <a:rPr lang="ru-RU" sz="3600" i="1">
                <a:solidFill>
                  <a:schemeClr val="bg1"/>
                </a:solidFill>
              </a:rPr>
              <a:t>Международные стандарты: - </a:t>
            </a:r>
            <a:r>
              <a:rPr lang="ru-RU" sz="3600">
                <a:solidFill>
                  <a:schemeClr val="bg1"/>
                </a:solidFill>
              </a:rPr>
              <a:t>купирование приступа мигрени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571500" y="16430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u="sng">
                <a:solidFill>
                  <a:schemeClr val="bg1"/>
                </a:solidFill>
              </a:rPr>
              <a:t>1 этап: симптоматическая терапия</a:t>
            </a: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Простой анальгетик + при необходимости, противорвотное средство</a:t>
            </a:r>
            <a:endParaRPr/>
          </a:p>
          <a:p>
            <a:pPr>
              <a:defRPr/>
            </a:pPr>
            <a:r>
              <a:rPr lang="ru-RU" u="sng">
                <a:solidFill>
                  <a:schemeClr val="bg1"/>
                </a:solidFill>
              </a:rPr>
              <a:t>2-ой этап: специфическая терапия- триптаны</a:t>
            </a:r>
            <a:r>
              <a:rPr lang="ru-RU">
                <a:solidFill>
                  <a:schemeClr val="bg1"/>
                </a:solidFill>
              </a:rPr>
              <a:t> 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600">
                <a:solidFill>
                  <a:schemeClr val="bg1"/>
                </a:solidFill>
              </a:rPr>
              <a:t>European principles of management of common headache disorders in primary care,</a:t>
            </a:r>
            <a:endParaRPr lang="ru-RU" sz="160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600">
                <a:solidFill>
                  <a:schemeClr val="bg1"/>
                </a:solidFill>
              </a:rPr>
              <a:t>J Headache Pain 2007; 8 (supplement 1)</a:t>
            </a:r>
            <a:endParaRPr lang="ru-RU" sz="1600">
              <a:solidFill>
                <a:schemeClr val="bg1"/>
              </a:solidFill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>
            <a:spLocks/>
          </p:cNvSpPr>
          <p:nvPr/>
        </p:nvSpPr>
        <p:spPr bwMode="auto">
          <a:xfrm>
            <a:off x="76200" y="6165850"/>
            <a:ext cx="39195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 algn="r">
              <a:defRPr/>
            </a:pPr>
            <a:r>
              <a:rPr lang="en-US" sz="1400">
                <a:solidFill>
                  <a:schemeClr val="bg1"/>
                </a:solidFill>
              </a:rPr>
              <a:t>Lipton RB et al. </a:t>
            </a:r>
            <a:r>
              <a:rPr lang="en-US" sz="1400" i="1">
                <a:solidFill>
                  <a:schemeClr val="bg1"/>
                </a:solidFill>
              </a:rPr>
              <a:t>Headache</a:t>
            </a:r>
            <a:r>
              <a:rPr lang="en-US" sz="1400">
                <a:solidFill>
                  <a:schemeClr val="bg1"/>
                </a:solidFill>
              </a:rPr>
              <a:t>. 2001;41:638-645;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Lipton RB et al. </a:t>
            </a:r>
            <a:r>
              <a:rPr lang="en-US" sz="1400" i="1">
                <a:solidFill>
                  <a:schemeClr val="bg1"/>
                </a:solidFill>
              </a:rPr>
              <a:t>Neurology</a:t>
            </a:r>
            <a:r>
              <a:rPr lang="en-US" sz="1400">
                <a:solidFill>
                  <a:schemeClr val="bg1"/>
                </a:solidFill>
              </a:rPr>
              <a:t>. 2002;58:885-894.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03238"/>
            <a:ext cx="8569325" cy="693737"/>
          </a:xfrm>
          <a:prstGeom prst="rect">
            <a:avLst/>
          </a:prstGeom>
          <a:noFill/>
        </p:spPr>
        <p:txBody>
          <a:bodyPr/>
          <a:lstStyle/>
          <a:p>
            <a:pPr defTabSz="846138">
              <a:tabLst>
                <a:tab pos="457200" algn="l"/>
              </a:tabLst>
              <a:defRPr/>
            </a:pPr>
            <a:r>
              <a:rPr lang="ru-RU" sz="3200">
                <a:solidFill>
                  <a:srgbClr val="FFFF00"/>
                </a:solidFill>
              </a:rPr>
              <a:t>Профилактическая терапия мигрени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6" name="Text Box 4"/>
          <p:cNvSpPr>
            <a:spLocks/>
          </p:cNvSpPr>
          <p:nvPr/>
        </p:nvSpPr>
        <p:spPr bwMode="auto">
          <a:xfrm>
            <a:off x="1184275" y="1490663"/>
            <a:ext cx="314483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sz="2200">
                <a:solidFill>
                  <a:schemeClr val="bg1"/>
                </a:solidFill>
              </a:rPr>
              <a:t>Потребность в профилактическом лечении</a:t>
            </a:r>
            <a:endParaRPr lang="en-US" sz="2200" baseline="-25000">
              <a:solidFill>
                <a:schemeClr val="bg1"/>
              </a:solidFill>
            </a:endParaRPr>
          </a:p>
        </p:txBody>
      </p:sp>
      <p:sp>
        <p:nvSpPr>
          <p:cNvPr id="7" name="Text Box 5"/>
          <p:cNvSpPr>
            <a:spLocks/>
          </p:cNvSpPr>
          <p:nvPr/>
        </p:nvSpPr>
        <p:spPr bwMode="auto">
          <a:xfrm>
            <a:off x="4852988" y="1484313"/>
            <a:ext cx="3506786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sz="2200">
                <a:solidFill>
                  <a:schemeClr val="bg1"/>
                </a:solidFill>
              </a:rPr>
              <a:t>Только10</a:t>
            </a:r>
            <a:r>
              <a:rPr lang="en-US" sz="2200">
                <a:solidFill>
                  <a:schemeClr val="bg1"/>
                </a:solidFill>
              </a:rPr>
              <a:t>% </a:t>
            </a:r>
            <a:r>
              <a:rPr lang="ru-RU" sz="2200">
                <a:solidFill>
                  <a:schemeClr val="bg1"/>
                </a:solidFill>
              </a:rPr>
              <a:t>пациентов с мигренью получают профилактическое лечение</a:t>
            </a:r>
            <a:endParaRPr lang="en-US" sz="220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50825" y="3128963"/>
          <a:ext cx="4895850" cy="274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leObj" r:id="rId4" imgW="7781290" imgH="4599940" progId="MSGraph.Chart.8">
                  <p:embed/>
                </p:oleObj>
              </mc:Choice>
              <mc:Fallback>
                <p:oleObj name="oleObj" r:id="rId4" imgW="7781290" imgH="4599940" progId="MSGraph.Chart.8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 bwMode="auto">
                      <a:xfrm>
                        <a:off x="250825" y="3128963"/>
                        <a:ext cx="4895850" cy="2740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4859338" y="3067050"/>
          <a:ext cx="4105275" cy="266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6" imgW="7771765" imgH="4628515" progId="MSGraph.Chart.8">
                  <p:embed/>
                </p:oleObj>
              </mc:Choice>
              <mc:Fallback>
                <p:oleObj name="oleObj" r:id="rId6" imgW="7771765" imgH="4628515" progId="MSGraph.Chart.8">
                  <p:embed/>
                  <p:pic>
                    <p:nvPicPr>
                      <p:cNvPr id="9" name="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 bwMode="auto">
                      <a:xfrm>
                        <a:off x="4859338" y="3067050"/>
                        <a:ext cx="4105275" cy="266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>
            <a:spLocks/>
          </p:cNvSpPr>
          <p:nvPr/>
        </p:nvSpPr>
        <p:spPr bwMode="auto">
          <a:xfrm>
            <a:off x="3106738" y="3673475"/>
            <a:ext cx="1160462" cy="974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600">
                <a:solidFill>
                  <a:srgbClr val="000076"/>
                </a:solidFill>
              </a:rPr>
              <a:t>25% </a:t>
            </a:r>
            <a:br>
              <a:rPr lang="en-US" sz="1600">
                <a:solidFill>
                  <a:srgbClr val="000076"/>
                </a:solidFill>
              </a:rPr>
            </a:br>
            <a:r>
              <a:rPr lang="ru-RU" sz="1600">
                <a:solidFill>
                  <a:srgbClr val="000076"/>
                </a:solidFill>
              </a:rPr>
              <a:t>с высокой частотой приступов</a:t>
            </a:r>
            <a:endParaRPr lang="en-US" sz="1600">
              <a:solidFill>
                <a:srgbClr val="000076"/>
              </a:solidFill>
            </a:endParaRPr>
          </a:p>
        </p:txBody>
      </p:sp>
      <p:sp>
        <p:nvSpPr>
          <p:cNvPr id="11" name="Text Box 9"/>
          <p:cNvSpPr>
            <a:spLocks/>
          </p:cNvSpPr>
          <p:nvPr/>
        </p:nvSpPr>
        <p:spPr bwMode="auto">
          <a:xfrm>
            <a:off x="2286000" y="4648200"/>
            <a:ext cx="1447800" cy="754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600">
                <a:solidFill>
                  <a:srgbClr val="000076"/>
                </a:solidFill>
              </a:rPr>
              <a:t>28% </a:t>
            </a:r>
            <a:br>
              <a:rPr lang="en-US" sz="1600">
                <a:solidFill>
                  <a:srgbClr val="000076"/>
                </a:solidFill>
              </a:rPr>
            </a:br>
            <a:r>
              <a:rPr lang="ru-RU" sz="1600">
                <a:solidFill>
                  <a:srgbClr val="000076"/>
                </a:solidFill>
              </a:rPr>
              <a:t>с тяжелым состоянием</a:t>
            </a:r>
            <a:endParaRPr lang="en-US" sz="1600">
              <a:solidFill>
                <a:srgbClr val="000076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776538" y="4467225"/>
            <a:ext cx="1292225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>Провоцирующие факторы мигрени</a:t>
            </a:r>
            <a:r>
              <a:rPr lang="en-US" sz="3600">
                <a:solidFill>
                  <a:schemeClr val="bg1"/>
                </a:solidFill>
              </a:rPr>
              <a:t>: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1. Пищевые- </a:t>
            </a:r>
            <a:r>
              <a:rPr lang="ru-RU" sz="2800" i="1">
                <a:solidFill>
                  <a:schemeClr val="bg1"/>
                </a:solidFill>
              </a:rPr>
              <a:t>голод, алкоголь, пищевые добавки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2. Физические- </a:t>
            </a:r>
            <a:r>
              <a:rPr lang="ru-RU" sz="2800" i="1">
                <a:solidFill>
                  <a:schemeClr val="bg1"/>
                </a:solidFill>
              </a:rPr>
              <a:t>нагрузка, недостаток/избыток сна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3. Гормональные- </a:t>
            </a:r>
            <a:r>
              <a:rPr lang="ru-RU" sz="2800" i="1">
                <a:solidFill>
                  <a:schemeClr val="bg1"/>
                </a:solidFill>
              </a:rPr>
              <a:t>менструация, беременность , ОК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4.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Внешние ф-ры- </a:t>
            </a:r>
            <a:r>
              <a:rPr lang="ru-RU" sz="2800" i="1">
                <a:solidFill>
                  <a:schemeClr val="bg1"/>
                </a:solidFill>
              </a:rPr>
              <a:t>метеозависимость, яркий свет, запахи, высота, духота</a:t>
            </a:r>
            <a:endParaRPr/>
          </a:p>
          <a:p>
            <a:pPr>
              <a:defRPr/>
            </a:pPr>
            <a:r>
              <a:rPr lang="ru-RU" sz="2800" i="1">
                <a:solidFill>
                  <a:schemeClr val="bg1"/>
                </a:solidFill>
              </a:rPr>
              <a:t>5. </a:t>
            </a:r>
            <a:r>
              <a:rPr lang="ru-RU" sz="2800">
                <a:solidFill>
                  <a:schemeClr val="bg1"/>
                </a:solidFill>
              </a:rPr>
              <a:t>Эмоциональные – </a:t>
            </a:r>
            <a:r>
              <a:rPr lang="ru-RU" sz="2800" i="1">
                <a:solidFill>
                  <a:schemeClr val="bg1"/>
                </a:solidFill>
              </a:rPr>
              <a:t>стресс, тревога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Исключить</a:t>
            </a:r>
            <a:r>
              <a:rPr lang="en-US">
                <a:solidFill>
                  <a:schemeClr val="bg1"/>
                </a:solidFill>
              </a:rPr>
              <a:t>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Продукты, богатые тирамином (сыр, красное вино)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Продукты, содержащие натрия глутамат (блюда китайской и мексиканской кухни)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Продукты, содержащие нитраты (холодное копчение)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Маринованые, соленые, квашеные продукты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Алкогольные напитки (красные вина)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Напитки, содержащие кофеин (чай, кофе)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>
            <a:spLocks/>
          </p:cNvSpPr>
          <p:nvPr/>
        </p:nvSpPr>
        <p:spPr bwMode="auto">
          <a:xfrm>
            <a:off x="303213" y="395288"/>
            <a:ext cx="8661400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3200" b="1">
                <a:solidFill>
                  <a:schemeClr val="bg1"/>
                </a:solidFill>
              </a:rPr>
              <a:t>Боль</a:t>
            </a:r>
            <a:endParaRPr/>
          </a:p>
          <a:p>
            <a:pPr>
              <a:defRPr/>
            </a:pPr>
            <a:r>
              <a:rPr lang="ru-RU" sz="3200" b="1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3200" b="1" u="none">
                <a:solidFill>
                  <a:schemeClr val="bg1"/>
                </a:solidFill>
              </a:rPr>
              <a:t>– неприятное сенсорное и эмоциональное переживание, связанное с реальным или предполагаемым повреждением тканей, и одновременно реакция организма, мобилизующая различные функциональные системы для защиты его от воздействия патогенного фактора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229600" cy="1944216"/>
          </a:xfrm>
        </p:spPr>
        <p:txBody>
          <a:bodyPr/>
          <a:lstStyle/>
          <a:p>
            <a:pPr algn="just">
              <a:defRPr/>
            </a:pPr>
            <a:r>
              <a:rPr lang="ru-RU" sz="4000">
                <a:solidFill>
                  <a:schemeClr val="bg1"/>
                </a:solidFill>
              </a:rPr>
              <a:t> Головная боль напряжения</a:t>
            </a:r>
            <a:br>
              <a:rPr lang="ru-RU" sz="4000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/>
            </a:r>
            <a:br>
              <a:rPr lang="ru-RU" sz="4000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>классификация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23528" y="2420888"/>
            <a:ext cx="8229600" cy="4093915"/>
          </a:xfrm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chemeClr val="accent3"/>
                </a:solidFill>
              </a:rPr>
              <a:t>Нечастая эпизодическая ГБН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3"/>
                </a:solidFill>
              </a:rPr>
              <a:t>Частая эпизодическая ГБН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3"/>
                </a:solidFill>
              </a:rPr>
              <a:t>Хроническая ГБН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3"/>
                </a:solidFill>
              </a:rPr>
              <a:t>Возможная ГБН</a:t>
            </a:r>
          </a:p>
          <a:p>
            <a:pPr lvl="1">
              <a:buFontTx/>
              <a:buNone/>
              <a:defRPr/>
            </a:pPr>
            <a:endParaRPr lang="ru-RU" sz="2000" b="1">
              <a:solidFill>
                <a:schemeClr val="bg1"/>
              </a:solidFill>
            </a:endParaRPr>
          </a:p>
          <a:p>
            <a:pPr lvl="1">
              <a:buFontTx/>
              <a:buNone/>
              <a:defRPr/>
            </a:pPr>
            <a:endParaRPr lang="ru-RU" sz="2000" b="1">
              <a:solidFill>
                <a:schemeClr val="bg1"/>
              </a:solidFill>
            </a:endParaRPr>
          </a:p>
          <a:p>
            <a:pPr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763687" y="692696"/>
            <a:ext cx="5499055" cy="549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/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/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/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Дополнительные диагностические признаки ГБН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Рисунок боли по типу «обруча» или «каски»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Признаки гипервентиляции во время осмотра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u="sng">
                <a:solidFill>
                  <a:schemeClr val="bg1"/>
                </a:solidFill>
              </a:rPr>
              <a:t>Облегчение</a:t>
            </a:r>
            <a:r>
              <a:rPr lang="ru-RU" sz="2800">
                <a:solidFill>
                  <a:schemeClr val="bg1"/>
                </a:solidFill>
              </a:rPr>
              <a:t> боли при положительных эмоциях и в состоянии психологического расслабления и </a:t>
            </a:r>
            <a:r>
              <a:rPr lang="ru-RU" sz="2800" u="sng">
                <a:solidFill>
                  <a:schemeClr val="bg1"/>
                </a:solidFill>
              </a:rPr>
              <a:t>усиление</a:t>
            </a:r>
            <a:r>
              <a:rPr lang="ru-RU" sz="2800">
                <a:solidFill>
                  <a:schemeClr val="bg1"/>
                </a:solidFill>
              </a:rPr>
              <a:t> на фоне эмоциональных переживаний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Неспособность к психологическому и мышечному расслаблению (бруксизм, сжимание кулаков)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>
            <a:spLocks/>
          </p:cNvSpPr>
          <p:nvPr/>
        </p:nvSpPr>
        <p:spPr bwMode="auto">
          <a:xfrm>
            <a:off x="303213" y="250825"/>
            <a:ext cx="8589962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3200" b="1" u="none"/>
          </a:p>
        </p:txBody>
      </p:sp>
      <p:sp>
        <p:nvSpPr>
          <p:cNvPr id="5" name="Text Box 10"/>
          <p:cNvSpPr>
            <a:spLocks/>
          </p:cNvSpPr>
          <p:nvPr/>
        </p:nvSpPr>
        <p:spPr bwMode="auto">
          <a:xfrm>
            <a:off x="26194" y="440859"/>
            <a:ext cx="9144000" cy="64171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2800" u="none">
                <a:solidFill>
                  <a:schemeClr val="bg1"/>
                </a:solidFill>
              </a:rPr>
              <a:t>ГБН – самая распространенная форма первичной головной боли (30-78% в общей популяции)</a:t>
            </a:r>
          </a:p>
          <a:p>
            <a:pPr>
              <a:defRPr/>
            </a:pPr>
            <a:endParaRPr lang="ru-RU" sz="300" u="none"/>
          </a:p>
          <a:p>
            <a:pPr>
              <a:buFontTx/>
              <a:buAutoNum type="arabicPeriod"/>
              <a:defRPr/>
            </a:pPr>
            <a:r>
              <a:rPr lang="ru-RU" sz="2400" b="1" u="none">
                <a:solidFill>
                  <a:srgbClr val="FF0000"/>
                </a:solidFill>
              </a:rPr>
              <a:t>Нечастая эпизодическая ГБН - нечастые эпизоды головной боли, продолжительностью от нескольких минут до нескольких суток. (сочетающаяся/несочетающаяся с напряжением перикраниальных мышц)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А. 10 эпизодов ГБ с частотой менее 1 дня в месяц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Б. </a:t>
            </a:r>
            <a:r>
              <a:rPr lang="ru-RU" sz="2400" i="1">
                <a:solidFill>
                  <a:schemeClr val="bg1"/>
                </a:solidFill>
              </a:rPr>
              <a:t>продолжительность 30 мин-7 сут.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В. – двусторонняя локализация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</a:t>
            </a:r>
            <a:r>
              <a:rPr lang="ru-RU" sz="2400" i="1">
                <a:solidFill>
                  <a:schemeClr val="bg1"/>
                </a:solidFill>
              </a:rPr>
              <a:t>сжимающий/давящий</a:t>
            </a:r>
            <a:r>
              <a:rPr lang="ru-RU" sz="2400" u="none">
                <a:solidFill>
                  <a:schemeClr val="bg1"/>
                </a:solidFill>
              </a:rPr>
              <a:t> (непульсирующий) характер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интенсивность от легкой до умеренной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</a:t>
            </a:r>
            <a:r>
              <a:rPr lang="ru-RU" sz="3200" u="none">
                <a:solidFill>
                  <a:schemeClr val="bg1"/>
                </a:solidFill>
              </a:rPr>
              <a:t>- </a:t>
            </a:r>
            <a:r>
              <a:rPr lang="ru-RU" sz="2400" u="none">
                <a:solidFill>
                  <a:schemeClr val="bg1"/>
                </a:solidFill>
              </a:rPr>
              <a:t>не усиливается при физической нагрузке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Г. Отсутствие тошноты или рвоты (возможно снижение аппетита)      только фотофобия или только фонофобия</a:t>
            </a:r>
            <a:endParaRPr lang="ru-RU" sz="3200" u="none">
              <a:solidFill>
                <a:schemeClr val="bg1"/>
              </a:solidFill>
            </a:endParaRPr>
          </a:p>
          <a:p>
            <a:pPr>
              <a:defRPr/>
            </a:pPr>
            <a:endParaRPr lang="ru-RU" sz="3200" u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>
            <a:spLocks/>
          </p:cNvSpPr>
          <p:nvPr/>
        </p:nvSpPr>
        <p:spPr bwMode="auto">
          <a:xfrm>
            <a:off x="303213" y="250825"/>
            <a:ext cx="8589962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3200" b="1" u="none">
              <a:solidFill>
                <a:schemeClr val="bg1"/>
              </a:solidFill>
            </a:endParaRPr>
          </a:p>
        </p:txBody>
      </p:sp>
      <p:sp>
        <p:nvSpPr>
          <p:cNvPr id="5" name="Text Box 10"/>
          <p:cNvSpPr>
            <a:spLocks/>
          </p:cNvSpPr>
          <p:nvPr/>
        </p:nvSpPr>
        <p:spPr bwMode="auto">
          <a:xfrm>
            <a:off x="303213" y="567837"/>
            <a:ext cx="8516937" cy="563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2. </a:t>
            </a:r>
            <a:r>
              <a:rPr lang="ru-RU" sz="2400" b="1" u="none">
                <a:solidFill>
                  <a:schemeClr val="bg1"/>
                </a:solidFill>
              </a:rPr>
              <a:t>Частая эпизодическая ГБН – частые эпизоды ГБ, продолжительностью от нескольких минут до нескольких суток (сочетающаяся/не сочетающаяся с напряжением перикраниальных мышц).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                                 Критерии</a:t>
            </a:r>
            <a:r>
              <a:rPr lang="en-US" sz="2400" u="none">
                <a:solidFill>
                  <a:schemeClr val="bg1"/>
                </a:solidFill>
              </a:rPr>
              <a:t>:</a:t>
            </a:r>
            <a:endParaRPr lang="ru-RU" sz="2400" u="none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А. 10 эпизодов, возникающих с частотой более 1, но менее 15 дней в месяц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Б. Продолжительность ГБ от 30 мин до 7 дней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В. – двусторонняя локализация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сжимающий/давящий (непульсирующий) характер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интенсивность от легкой до умеренной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не усиливается от обычной физической нагрузки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Г. – отсутствие тошноты или рвоты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только фотофобия или только фонофобия</a:t>
            </a:r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Д. не связана с другими нарушениями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>
            <a:spLocks/>
          </p:cNvSpPr>
          <p:nvPr/>
        </p:nvSpPr>
        <p:spPr bwMode="auto">
          <a:xfrm>
            <a:off x="303213" y="250825"/>
            <a:ext cx="8589962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3200" b="1" u="none"/>
          </a:p>
        </p:txBody>
      </p:sp>
      <p:sp>
        <p:nvSpPr>
          <p:cNvPr id="5" name="Text Box 10"/>
          <p:cNvSpPr>
            <a:spLocks/>
          </p:cNvSpPr>
          <p:nvPr/>
        </p:nvSpPr>
        <p:spPr bwMode="auto">
          <a:xfrm>
            <a:off x="0" y="134938"/>
            <a:ext cx="9144000" cy="6494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ХРОНИЧЕСКАЯ ГОЛОВНАЯ БОЛЬ НАПРЯЖЕНИЯ</a:t>
            </a:r>
            <a:endParaRPr/>
          </a:p>
          <a:p>
            <a:pPr>
              <a:defRPr/>
            </a:pPr>
            <a:endParaRPr lang="ru-RU" sz="800" b="1"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расстройство, происходящее из эпизодической ГБН и проявляющееся очень частыми или ежедневными эпизодами головной боли продолжительностью от нескольких минут до нескольких суток (сочетающаяся/ несочетающаяся с напряжением перикраниальных мышц).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А. </a:t>
            </a:r>
            <a:r>
              <a:rPr lang="ru-RU" sz="2400" b="1">
                <a:solidFill>
                  <a:srgbClr val="FF0000"/>
                </a:solidFill>
              </a:rPr>
              <a:t>10 эпизодов, возникающих с частотой более 15 дней в месяц на протяжении более 3 мес.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Б. продолжительность несколько часов, постоянный характер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В. – двусторонняя локализация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сжимающий/давящий (непульсирующий) характер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интенсивность от легкой до умеренной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не усиливается от обычной физической нагрузки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Г. – отсутствие тошноты или рвоты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- только фотофобия или фонофобия, или легкая тошнота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Д. не связана с другими нарушениями</a:t>
            </a:r>
            <a:endParaRPr/>
          </a:p>
          <a:p>
            <a:pPr>
              <a:defRPr/>
            </a:pPr>
            <a:endParaRPr lang="ru-RU" sz="2400" u="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>
            <a:spLocks/>
          </p:cNvSpPr>
          <p:nvPr/>
        </p:nvSpPr>
        <p:spPr bwMode="auto">
          <a:xfrm>
            <a:off x="1" y="188640"/>
            <a:ext cx="9144000" cy="57554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3200" b="1">
                <a:solidFill>
                  <a:srgbClr val="FF0000"/>
                </a:solidFill>
              </a:rPr>
              <a:t> КЛАСТЕРНАЯ ГОЛОВНАЯ БОЛЬ</a:t>
            </a:r>
            <a:endParaRPr lang="en-US" sz="3200" b="1" u="none"/>
          </a:p>
          <a:p>
            <a:pPr>
              <a:defRPr/>
            </a:pPr>
            <a:endParaRPr lang="ru-RU" sz="2400" b="1" u="none"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Начало чаще в 30 – 50 лет, чаще у мужчин</a:t>
            </a:r>
            <a:endParaRPr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Продолжительность – </a:t>
            </a:r>
            <a:r>
              <a:rPr lang="en-US" sz="2400" u="none">
                <a:solidFill>
                  <a:schemeClr val="bg1"/>
                </a:solidFill>
              </a:rPr>
              <a:t>1</a:t>
            </a:r>
            <a:r>
              <a:rPr lang="ru-RU" sz="2400" u="none">
                <a:solidFill>
                  <a:schemeClr val="bg1"/>
                </a:solidFill>
              </a:rPr>
              <a:t>5 – </a:t>
            </a:r>
            <a:r>
              <a:rPr lang="en-US" sz="2400" u="none">
                <a:solidFill>
                  <a:schemeClr val="bg1"/>
                </a:solidFill>
              </a:rPr>
              <a:t>18</a:t>
            </a:r>
            <a:r>
              <a:rPr lang="ru-RU" sz="2400" u="none">
                <a:solidFill>
                  <a:schemeClr val="bg1"/>
                </a:solidFill>
              </a:rPr>
              <a:t>0 минут (ср 30-60)</a:t>
            </a:r>
            <a:endParaRPr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1 – 3 приступа в сутки на протяжении 6-8 недель</a:t>
            </a:r>
            <a:endParaRPr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Локализация строго односторонняя, периорбитальная (глазнично-височная)</a:t>
            </a:r>
            <a:endParaRPr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Интенсивная сверлящая, раскалывающая</a:t>
            </a:r>
            <a:endParaRPr/>
          </a:p>
          <a:p>
            <a:pPr>
              <a:buFontTx/>
              <a:buChar char="-"/>
              <a:defRPr/>
            </a:pPr>
            <a:r>
              <a:rPr lang="ru-RU" sz="2400" u="none">
                <a:solidFill>
                  <a:schemeClr val="bg1"/>
                </a:solidFill>
              </a:rPr>
              <a:t>Сопутствуют: </a:t>
            </a:r>
            <a:endParaRPr lang="en-US" sz="2400" u="none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        ипсилатерально инъекция склер, слезотечение, 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        ипсилатерально заложенность носа, ринорея, 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        ипсилатерально синдром Горнера, 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        ипсилатерально потливость лба и лица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            моторное возбуждение, ажитация</a:t>
            </a:r>
            <a:endParaRPr/>
          </a:p>
          <a:p>
            <a:pPr>
              <a:defRPr/>
            </a:pPr>
            <a:r>
              <a:rPr lang="ru-RU" sz="2400" u="none">
                <a:solidFill>
                  <a:schemeClr val="bg1"/>
                </a:solidFill>
              </a:rPr>
              <a:t>- 5% случаев возможно наследственный характер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47664" y="404664"/>
            <a:ext cx="5911963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>
            <a:spLocks/>
          </p:cNvSpPr>
          <p:nvPr/>
        </p:nvSpPr>
        <p:spPr bwMode="auto">
          <a:xfrm>
            <a:off x="231775" y="395288"/>
            <a:ext cx="86614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3200" b="1">
                <a:solidFill>
                  <a:schemeClr val="bg1"/>
                </a:solidFill>
              </a:rPr>
              <a:t>Кластерная головная боль</a:t>
            </a:r>
            <a:endParaRPr lang="ru-RU" sz="3200" b="1" u="none">
              <a:solidFill>
                <a:schemeClr val="bg1"/>
              </a:solidFill>
            </a:endParaRPr>
          </a:p>
          <a:p>
            <a:pPr>
              <a:defRPr/>
            </a:pPr>
            <a:endParaRPr lang="ru-RU" sz="3200" b="1" u="none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3200" b="1" u="none">
                <a:solidFill>
                  <a:schemeClr val="bg1"/>
                </a:solidFill>
              </a:rPr>
              <a:t>Купирование приступа – ингаляция 100% кислорода (не более 15 мин)</a:t>
            </a:r>
            <a:endParaRPr/>
          </a:p>
          <a:p>
            <a:pPr>
              <a:buFontTx/>
              <a:buChar char="-"/>
              <a:defRPr/>
            </a:pPr>
            <a:r>
              <a:rPr lang="ru-RU" sz="3200" b="1" u="none">
                <a:solidFill>
                  <a:schemeClr val="bg1"/>
                </a:solidFill>
              </a:rPr>
              <a:t>Суматриптан – 6 мг п/к</a:t>
            </a:r>
            <a:endParaRPr/>
          </a:p>
          <a:p>
            <a:pPr>
              <a:buFontTx/>
              <a:buChar char="-"/>
              <a:defRPr/>
            </a:pPr>
            <a:r>
              <a:rPr lang="ru-RU" sz="3200" b="1" u="none">
                <a:solidFill>
                  <a:schemeClr val="bg1"/>
                </a:solidFill>
              </a:rPr>
              <a:t>Диета</a:t>
            </a:r>
            <a:endParaRPr/>
          </a:p>
          <a:p>
            <a:pPr>
              <a:buFontTx/>
              <a:buChar char="-"/>
              <a:defRPr/>
            </a:pPr>
            <a:r>
              <a:rPr lang="ru-RU" sz="3200" b="1" u="none">
                <a:solidFill>
                  <a:schemeClr val="bg1"/>
                </a:solidFill>
              </a:rPr>
              <a:t>Исключение алкоголя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</a:rPr>
              <a:t>Другие первичные ГБ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1.Первичная кашлевая ГБ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2. Первичная ГБ при физическом напряжении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3. Первичная ГБ, связанная с сексуальной активностью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4. Первичная громоподобная ГБ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5. ГБ, связанная с холодовыми стимулами </a:t>
            </a:r>
            <a:endParaRPr lang="ru-RU" sz="2400"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6. ГБ, связанная с внешним давлением 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7. Первичная колющая ГБ 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8. Монетовидная ГБ 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9. Новая ежедневная персистирующая ГБ (НЕПГБ)</a:t>
            </a:r>
            <a:r>
              <a:rPr lang="ru-RU" sz="240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6000" b="1">
                <a:solidFill>
                  <a:srgbClr val="CC3300"/>
                </a:solidFill>
              </a:rPr>
              <a:t>Головная боль -</a:t>
            </a:r>
            <a:r>
              <a:rPr lang="ru-RU" b="1">
                <a:solidFill>
                  <a:srgbClr val="000080"/>
                </a:solidFill>
              </a:rPr>
              <a:t> 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752599"/>
            <a:ext cx="9144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/>
              <a:t>	</a:t>
            </a:r>
            <a:r>
              <a:rPr lang="ru-RU" sz="3600">
                <a:solidFill>
                  <a:schemeClr val="bg1"/>
                </a:solidFill>
              </a:rPr>
              <a:t>болезненное ощущение, возникающее кверху от бровей и до шейно-затылочной области, обусловленное детерминированной дисфункцией вазомоторной регуляции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7110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Принципы ведения пациентов с первичными ГБ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Tx/>
              <a:buNone/>
              <a:defRPr/>
            </a:pPr>
            <a:r>
              <a:rPr lang="ru-RU"/>
              <a:t>   </a:t>
            </a:r>
            <a:r>
              <a:rPr lang="ru-RU" sz="2400">
                <a:solidFill>
                  <a:schemeClr val="bg1"/>
                </a:solidFill>
              </a:rPr>
              <a:t>Правильная и своевременная постановка диагноза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Разъяснение и подбадривание пациента / </a:t>
            </a:r>
            <a:r>
              <a:rPr lang="ru-RU" sz="2400" u="sng">
                <a:solidFill>
                  <a:schemeClr val="bg1"/>
                </a:solidFill>
              </a:rPr>
              <a:t>реалистичность</a:t>
            </a: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400" u="sng">
                <a:solidFill>
                  <a:schemeClr val="bg1"/>
                </a:solidFill>
              </a:rPr>
              <a:t>ожиданий</a:t>
            </a:r>
            <a:endParaRPr lang="ru-RU" sz="24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i="1" u="sng">
                <a:solidFill>
                  <a:srgbClr val="FFFF00"/>
                </a:solidFill>
              </a:rPr>
              <a:t>«Первичные ГБ нельзя вылечить, но можно научить пациента эффективно купировать приступы и существенно облегчить течение ГБ с помощью профилактической терапии»</a:t>
            </a:r>
            <a:endParaRPr lang="ru-RU" sz="2400" i="1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Выявление и избегание провоцирующих факторов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Подбор лечения с учетом коморбидных нарушений (медикаментозное и немедикаментозное)</a:t>
            </a:r>
            <a:endParaRPr/>
          </a:p>
          <a:p>
            <a:pPr algn="r">
              <a:defRPr/>
            </a:pPr>
            <a:r>
              <a:rPr lang="en-US" sz="1800">
                <a:solidFill>
                  <a:schemeClr val="bg1"/>
                </a:solidFill>
              </a:rPr>
              <a:t>British Association for the Study of Headache (2004</a:t>
            </a:r>
            <a:r>
              <a:rPr lang="ru-RU" sz="1800">
                <a:solidFill>
                  <a:schemeClr val="bg1"/>
                </a:solidFill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784976" cy="1143000"/>
          </a:xfrm>
        </p:spPr>
        <p:txBody>
          <a:bodyPr/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</a:rPr>
              <a:t>Принципы поведенческой терапии первичных ГБ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 sz="2400" i="1" u="sng">
                <a:solidFill>
                  <a:schemeClr val="bg1"/>
                </a:solidFill>
              </a:rPr>
              <a:t> </a:t>
            </a:r>
            <a:r>
              <a:rPr lang="ru-RU" sz="2400" i="1" u="sng">
                <a:solidFill>
                  <a:schemeClr val="bg1"/>
                </a:solidFill>
              </a:rPr>
              <a:t>Что необходимо разъяснить пациенту </a:t>
            </a:r>
            <a:r>
              <a:rPr lang="ru-RU" sz="2400">
                <a:solidFill>
                  <a:schemeClr val="bg1"/>
                </a:solidFill>
              </a:rPr>
              <a:t>: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Доброкачественная природа и механизмы ГБ, нет органической патологии мозга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Нецелесообразность доп. исследований (при отсутствии подозрения на симптоматический характер ГБ)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Анализ и избегание триггеров</a:t>
            </a:r>
            <a:endParaRPr/>
          </a:p>
          <a:p>
            <a:pPr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</a:rPr>
              <a:t>Принципы поведенческой терапии первичных ГБ</a:t>
            </a:r>
            <a:endParaRPr lang="ru-RU" sz="40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98884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Обсуждение факторов хронизации ГБ (лек. абузус, эмоц. нарушения, кофеин)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Выявление коморбидных нарушений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Реальные цели лечения и выбор препаратов (обосновать назначение антидепрессантов и антиконвульсантов)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 Роль немедикаментозных методов и психологической релаксации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1-ое правило диагностики ГБ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457200" y="1268760"/>
            <a:ext cx="8229600" cy="4857403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Диагностика первичных ГБ (мигрень, ГБН, кластерная ГБ) </a:t>
            </a:r>
            <a:r>
              <a:rPr lang="ru-RU" sz="2400" b="1" i="1" u="sng">
                <a:solidFill>
                  <a:schemeClr val="bg1"/>
                </a:solidFill>
              </a:rPr>
              <a:t>является исключительно клинической</a:t>
            </a:r>
            <a:r>
              <a:rPr lang="ru-RU" sz="2400">
                <a:solidFill>
                  <a:schemeClr val="bg1"/>
                </a:solidFill>
              </a:rPr>
              <a:t>, т.е. базируется на жалобах, данных анамнеза и объективного осмотра и не требует дополнительных исследований.</a:t>
            </a:r>
            <a:endParaRPr/>
          </a:p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  <a:p>
            <a:pPr marL="0" indent="0" algn="r">
              <a:buNone/>
              <a:defRPr/>
            </a:pPr>
            <a:r>
              <a:rPr lang="ru-RU" sz="1800">
                <a:solidFill>
                  <a:schemeClr val="bg1"/>
                </a:solidFill>
              </a:rPr>
              <a:t>European principles of management of common headache disorders in primary care, J Headache Pain 2007; 8 (supplement 1), 7 национальных руководств по диагностике ГБ, руководство EFNS, РОИГБ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sz="2800">
                <a:solidFill>
                  <a:schemeClr val="bg1"/>
                </a:solidFill>
              </a:rPr>
              <a:t>Возможные находки при дополнительных исследованиях у пациентов с первичными ГБ</a:t>
            </a:r>
            <a:endParaRPr lang="ru-RU" sz="28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u="sng">
                <a:solidFill>
                  <a:schemeClr val="bg1"/>
                </a:solidFill>
              </a:rPr>
              <a:t>Неспецифические изменения </a:t>
            </a: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ЭЭГ: </a:t>
            </a:r>
            <a:r>
              <a:rPr lang="ru-RU" sz="2400">
                <a:solidFill>
                  <a:schemeClr val="bg1"/>
                </a:solidFill>
              </a:rPr>
              <a:t>дисфункция срединных структур мозга, снижение порога судорожной готовности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УЗДГ, РЭГ</a:t>
            </a:r>
            <a:r>
              <a:rPr lang="ru-RU" sz="2400">
                <a:solidFill>
                  <a:schemeClr val="bg1"/>
                </a:solidFill>
              </a:rPr>
              <a:t>: снижение ЛСК в бассейнах некоторых артерий, затруднение венозного оттока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МРТ, КТ: расширение субарахноидальных пространств, кисты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R-графия ШОП: дегенеративные изменения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Окулист: ангиопатия сетчатки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Наиболее частые ДИАГНОЗЫ при ГБ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-- Гипертензионно-гидроцефальный синдром (особенно у детей с ГБ!)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-- Дисциркуляторная / атеросклеротическая / гипертоническая энцефалопатия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-- Последствия ЧМТ / Посттравматический арахноидит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-- Остеохондроз шейного отдела позвоночника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-- Вертебрально-базилярная недостаточность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-- Вегетативно-сосудистая дистония</a:t>
            </a:r>
            <a:endParaRPr/>
          </a:p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  <a:p>
            <a:pPr algn="r">
              <a:buFontTx/>
              <a:buNone/>
              <a:defRPr/>
            </a:pPr>
            <a:r>
              <a:rPr lang="ru-RU" sz="1800">
                <a:solidFill>
                  <a:schemeClr val="bg1"/>
                </a:solidFill>
              </a:rPr>
              <a:t>Тарасова С.В., Амелин А.В., 2006, Молдовану И.В., Одобеску С. 2006, Ю.Э.Азимова 2009, В.В.Осипова 2010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2-ое правило диагностики ГБ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При подозрении на вторичный (симптоматический) характер ГБ следует провести тщательное обследование пациента</a:t>
            </a:r>
            <a:endParaRPr/>
          </a:p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  <a:p>
            <a:pPr>
              <a:defRPr/>
            </a:pPr>
            <a:endParaRPr lang="ru-RU" sz="240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2400">
                <a:solidFill>
                  <a:schemeClr val="bg1"/>
                </a:solidFill>
              </a:rPr>
              <a:t>European principles of management of common headache disorders in primary care, J Headache Pain 2007; 8 (supplement 1), </a:t>
            </a:r>
            <a:r>
              <a:rPr lang="ru-RU" sz="2400">
                <a:solidFill>
                  <a:schemeClr val="bg1"/>
                </a:solidFill>
              </a:rPr>
              <a:t>РОИГБ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</a:rPr>
              <a:t/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Диагностические критерии вторичной ГБ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1. ГБ непосредственно связана с началом или обострением основного заболевания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2. ГБ исчезает во время ремиссии или при успешном лечении основного заболевания!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Данные лабораторных и инструментальных обследований подтверждают наличие основного заболевания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Наличие клинических симптомов основного заболевания - При невыполнении этих критериев диагноз вторичной ГБ должен быть отвергнут </a:t>
            </a:r>
            <a:endParaRPr/>
          </a:p>
          <a:p>
            <a:pPr algn="r"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</a:rPr>
              <a:t>МКГБ-2, 2004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</a:rPr>
              <a:t>«Сигналы опасности» при ГБ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Прогрессивно нарастающая ГБ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Начало ГБ после 50 лет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Внезапное возникновение новой, необычной для пациента ГБ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Продолжительная атипичная аура (&gt; 1 часа)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Изменение силы ГБ при перемене положения головы или при нагрузках, связанных с повышением внутричерепного давления </a:t>
            </a:r>
            <a:r>
              <a:rPr lang="ru-RU" sz="2400">
                <a:solidFill>
                  <a:schemeClr val="bg1"/>
                </a:solidFill>
              </a:rPr>
              <a:t>(физическое напряжение, кашель, сексуальная активность) </a:t>
            </a:r>
            <a:endParaRPr/>
          </a:p>
          <a:p>
            <a:pPr>
              <a:buFontTx/>
              <a:buNone/>
              <a:defRPr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</a:rPr>
              <a:t>«Сигналы опасности» при ГБ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Впервые возникшая ГБ у пациента с онкологическим анамнезом, ВИЧ- инфекцией или иммунодефицитным состоянием 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Изменения в сфере сознания (оглушенность, спутанность или потеря памяти)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Присутствие  очаговых неврологических знаков или симптомов системного заболевания (лихорадка, артралгии, миалгии)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Анатомические структуры головы, чувствительные к боли</a:t>
            </a:r>
            <a:endParaRPr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924425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Волосистая часть головы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Сосуды волосистой части головы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Мышцы головы и шеи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Крупные венозные синусы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Артерии мозговых оболочек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Крупные мозговые артерии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Чувствительные к боли волокна </a:t>
            </a:r>
            <a:r>
              <a:rPr lang="en-US" sz="2800">
                <a:solidFill>
                  <a:schemeClr val="bg1"/>
                </a:solidFill>
              </a:rPr>
              <a:t>V, VII, IX, X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Участки твердой мозговой оболочки на основании мозга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7772400" cy="9906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3200">
                <a:solidFill>
                  <a:schemeClr val="bg1"/>
                </a:solidFill>
              </a:rPr>
              <a:t>Дифференциальная диагностика симптоматической ГБ</a:t>
            </a:r>
            <a:endParaRPr/>
          </a:p>
        </p:txBody>
      </p:sp>
      <p:graphicFrame>
        <p:nvGraphicFramePr>
          <p:cNvPr id="5" name="Group 32"/>
          <p:cNvGraphicFramePr>
            <a:graphicFrameLocks noGrp="1"/>
          </p:cNvGraphicFramePr>
          <p:nvPr>
            <p:ph type="tbl" idx="4294967295"/>
          </p:nvPr>
        </p:nvGraphicFramePr>
        <p:xfrm>
          <a:off x="214313" y="928688"/>
          <a:ext cx="8501062" cy="5669196"/>
        </p:xfrm>
        <a:graphic>
          <a:graphicData uri="http://schemas.openxmlformats.org/drawingml/2006/table">
            <a:tbl>
              <a:tblPr/>
              <a:tblGrid>
                <a:gridCol w="2590063"/>
                <a:gridCol w="5910999"/>
              </a:tblGrid>
              <a:tr h="304776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Признак</a:t>
                      </a:r>
                      <a:endParaRPr/>
                    </a:p>
                  </a:txBody>
                  <a:tcPr marL="91439" marR="91439" marT="45713" marB="45713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Возможные причины</a:t>
                      </a:r>
                      <a:endParaRPr/>
                    </a:p>
                  </a:txBody>
                  <a:tcPr marL="91439" marR="91439" marT="45713" marB="45713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07283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Внезапное начало</a:t>
                      </a:r>
                      <a:endParaRPr/>
                    </a:p>
                  </a:txBody>
                  <a:tcPr marL="91439" marR="91439" marT="45713" marB="45713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Субарахноидальное кровоизлияние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Кровоизлияние в опухоль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Апоплексия гипофиза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Объемное образование задней черепной ямки</a:t>
                      </a:r>
                      <a:endParaRPr/>
                    </a:p>
                  </a:txBody>
                  <a:tcPr marL="91439" marR="91439" marT="45713" marB="45713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07283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Появление головной боли после 50 лет</a:t>
                      </a:r>
                      <a:endParaRPr/>
                    </a:p>
                  </a:txBody>
                  <a:tcPr marL="91439" marR="91439" marT="45713" marB="45713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Объемное образование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Височный артериит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Цереброваскулярные болезни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Цервикогенная боль</a:t>
                      </a:r>
                      <a:endParaRPr/>
                    </a:p>
                  </a:txBody>
                  <a:tcPr marL="91439" marR="91439" marT="45713" marB="45713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07283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Лихорадка, менингиальный синдром, сыпь, системные проявления</a:t>
                      </a:r>
                      <a:endParaRPr/>
                    </a:p>
                  </a:txBody>
                  <a:tcPr marL="91439" marR="91439" marT="45713" marB="45713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Менингит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Энцефалит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Общая инфекция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Васкулиты</a:t>
                      </a:r>
                      <a:endParaRPr/>
                    </a:p>
                  </a:txBody>
                  <a:tcPr marL="91439" marR="91439" marT="45713" marB="45713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32885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Очаговые неврологические симптомы </a:t>
                      </a:r>
                      <a:endParaRPr/>
                    </a:p>
                  </a:txBody>
                  <a:tcPr marL="91439" marR="91439" marT="45713" marB="45713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Объемные образования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Инсульт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Артериовенозная мальформация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Васкулиты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Антифосфолипидный синдром</a:t>
                      </a:r>
                      <a:endParaRPr/>
                    </a:p>
                  </a:txBody>
                  <a:tcPr marL="91439" marR="91439" marT="45713" marB="45713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81681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Отек диска в зрительных нервах</a:t>
                      </a:r>
                      <a:endParaRPr/>
                    </a:p>
                  </a:txBody>
                  <a:tcPr marL="91439" marR="91439" marT="45713" marB="45713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Объемное образование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Доброкачественная внутричерепная гипертензия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defRPr/>
                      </a:pPr>
                      <a:r>
                        <a:rPr lang="ru-RU" sz="1400" b="1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/>
                        </a:rPr>
                        <a:t>Гидроцефалия</a:t>
                      </a:r>
                      <a:endParaRPr/>
                    </a:p>
                  </a:txBody>
                  <a:tcPr marL="91439" marR="91439" marT="45713" marB="45713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Абузусные головные боли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Обратный эффект анальгетиков, эрготамина</a:t>
            </a:r>
            <a:endParaRPr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Ежедневный характер</a:t>
            </a:r>
            <a:endParaRPr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Сохраняется на протяжении всего дня</a:t>
            </a:r>
            <a:endParaRPr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Присутствует в момент пробуждения</a:t>
            </a:r>
            <a:endParaRPr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Слабая, умеренная, тупая, двусторонняя</a:t>
            </a:r>
            <a:endParaRPr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Усиление при физической и интеллектуальной нагрузке</a:t>
            </a:r>
            <a:endParaRPr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Неполное облегчение от анальгетика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Абузусные головные боли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В анамнезе периодические приступы мигрени – 70%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Эмоционально-аффективные нарушения</a:t>
            </a:r>
            <a:endParaRPr/>
          </a:p>
          <a:p>
            <a:pPr>
              <a:buFontTx/>
              <a:buChar char="-"/>
              <a:defRPr/>
            </a:pPr>
            <a:r>
              <a:rPr lang="ru-RU">
                <a:solidFill>
                  <a:schemeClr val="bg1"/>
                </a:solidFill>
              </a:rPr>
              <a:t>Прием большого количества медикаментов</a:t>
            </a:r>
            <a:endParaRPr/>
          </a:p>
          <a:p>
            <a:pPr>
              <a:buFontTx/>
              <a:buNone/>
              <a:defRPr/>
            </a:pPr>
            <a:endParaRPr lang="ru-RU" u="sng"/>
          </a:p>
          <a:p>
            <a:pPr>
              <a:buFontTx/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u="sng">
                <a:solidFill>
                  <a:schemeClr val="bg1"/>
                </a:solidFill>
              </a:rPr>
              <a:t>КРИТЕРИИ АБУЗУСНЫХ ГБ</a:t>
            </a:r>
            <a:br>
              <a:rPr lang="ru-RU" u="sng">
                <a:solidFill>
                  <a:schemeClr val="bg1"/>
                </a:solidFill>
              </a:rPr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500063" y="1571625"/>
            <a:ext cx="8229600" cy="4525963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u="sng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ru-RU">
                <a:solidFill>
                  <a:schemeClr val="bg1"/>
                </a:solidFill>
              </a:rPr>
              <a:t>--Появляются через 3 или более месяцев приема высоких доз препаратов</a:t>
            </a:r>
            <a:endParaRPr/>
          </a:p>
          <a:p>
            <a:pPr>
              <a:buFontTx/>
              <a:buNone/>
              <a:defRPr/>
            </a:pPr>
            <a:r>
              <a:rPr lang="ru-RU">
                <a:solidFill>
                  <a:schemeClr val="bg1"/>
                </a:solidFill>
              </a:rPr>
              <a:t>--Количество дней ГБ в  месяц уменьшается на 50% через 14 дней после отмены анальгетика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80374" y="268355"/>
            <a:ext cx="8111244" cy="592269"/>
          </a:xfrm>
        </p:spPr>
        <p:txBody>
          <a:bodyPr/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cs typeface="Arial"/>
              </a:rPr>
              <a:t>Абузусная головная боль: подтипы</a:t>
            </a:r>
            <a:r>
              <a:rPr lang="ru-RU">
                <a:solidFill>
                  <a:schemeClr val="tx1"/>
                </a:solidFill>
                <a:cs typeface="Arial"/>
              </a:rPr>
              <a:t/>
            </a:r>
            <a:br>
              <a:rPr lang="ru-RU">
                <a:solidFill>
                  <a:schemeClr val="tx1"/>
                </a:solidFill>
                <a:cs typeface="Arial"/>
              </a:rPr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0" y="476672"/>
            <a:ext cx="8964488" cy="638132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1. Злоупотребление эрготамином (≥ 10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месяцев);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 2. Злоупотребление триптанами (≥ 10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месяцев);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 3. Злоупотребление простыми анальгетиками (≥ 15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месяцев);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 4. Злоупотребление опиоидами  (≥ 10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месяцев);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 5. Злоупотребление комбинацией анальгетиков (≥ 10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месяцев);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 6. Комбинация  анальгетиков (без злоупотребления каждого в отдельности)  с целью купирования острой боли (эрготамин, триптаны, анальгетики и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или опиоиды) (≥ 10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месяцев);</a:t>
            </a:r>
            <a:endParaRPr/>
          </a:p>
          <a:p>
            <a:pPr>
              <a:buFontTx/>
              <a:buNone/>
              <a:defRPr/>
            </a:pP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7. Злоупотребление 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другими препаратами, не описанными выше (≥ 10 дней</a:t>
            </a:r>
            <a:r>
              <a:rPr lang="en-US" sz="2400">
                <a:solidFill>
                  <a:schemeClr val="bg1"/>
                </a:solidFill>
                <a:latin typeface="Times New Roman"/>
                <a:cs typeface="Times New Roman"/>
              </a:rPr>
              <a:t>/</a:t>
            </a: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месяц, дольше 3 месяцев). </a:t>
            </a:r>
            <a:endParaRPr/>
          </a:p>
          <a:p>
            <a:pPr>
              <a:defRPr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ГБ, связанные с артериальной гипертензией</a:t>
            </a:r>
            <a:r>
              <a:rPr lang="en-US" sz="2800">
                <a:solidFill>
                  <a:schemeClr val="bg1"/>
                </a:solidFill>
              </a:rPr>
              <a:t>:</a:t>
            </a:r>
            <a:endParaRPr lang="ru-RU" sz="28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ГБ возникает при резком повышении АД (повышение диастолического давления более чем на 25%)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Легкая (140-159/90-99 мм рт. ст.) или умеренная АГ (160-179/100-109 мм рт. ст.) </a:t>
            </a:r>
            <a:r>
              <a:rPr lang="ru-RU" sz="2800" u="sng">
                <a:solidFill>
                  <a:schemeClr val="bg1"/>
                </a:solidFill>
              </a:rPr>
              <a:t>хронического течения не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u="sng">
                <a:solidFill>
                  <a:schemeClr val="bg1"/>
                </a:solidFill>
              </a:rPr>
              <a:t>вызывает ГБ!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Нет взаимосвязи между суточными колебаниями АД и наличием или отсутствием </a:t>
            </a:r>
            <a:r>
              <a:rPr lang="ru-RU">
                <a:solidFill>
                  <a:schemeClr val="bg1"/>
                </a:solidFill>
              </a:rPr>
              <a:t>ГБ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>
                <a:solidFill>
                  <a:schemeClr val="bg1"/>
                </a:solidFill>
              </a:rPr>
              <a:t>&gt; 80% пациентов с диагнозом «Гипертоническая энцефалопатия» в действительности имеют ГБН!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ГБ, связанные с поражением сосудов головного мозга и шеи</a:t>
            </a:r>
            <a:r>
              <a:rPr lang="en-US" sz="2400">
                <a:solidFill>
                  <a:schemeClr val="bg1"/>
                </a:solidFill>
              </a:rPr>
              <a:t>:</a:t>
            </a:r>
            <a:r>
              <a:rPr lang="ru-RU" sz="2400">
                <a:solidFill>
                  <a:schemeClr val="bg1"/>
                </a:solidFill>
              </a:rPr>
              <a:t/>
            </a:r>
            <a:br>
              <a:rPr lang="ru-RU" sz="2400">
                <a:solidFill>
                  <a:schemeClr val="bg1"/>
                </a:solidFill>
              </a:rPr>
            </a:b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ГБ, связанная с: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u="sng">
                <a:solidFill>
                  <a:schemeClr val="bg1"/>
                </a:solidFill>
              </a:rPr>
              <a:t>ишемическим инсультом</a:t>
            </a:r>
            <a:endParaRPr lang="ru-RU" sz="28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u="sng">
                <a:solidFill>
                  <a:schemeClr val="bg1"/>
                </a:solidFill>
              </a:rPr>
              <a:t>транзиторной ишемической атакой (ТИА)</a:t>
            </a:r>
            <a:endParaRPr lang="ru-RU" sz="28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нетравматическим внутричерепным кровоизлиянием (в/ч и субарахноидальное)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неразорвавшейся сосудистой мальформацией</a:t>
            </a:r>
            <a:endParaRPr/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 каротидными или вертебральными артериями (с расслоением артерий, эндартерэктомией и др.)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 bwMode="auto">
          <a:xfrm>
            <a:off x="250825" y="404813"/>
            <a:ext cx="8713788" cy="61928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     </a:t>
            </a:r>
            <a:r>
              <a:rPr lang="ru-RU">
                <a:solidFill>
                  <a:schemeClr val="accent3"/>
                </a:solidFill>
              </a:rPr>
              <a:t>Цервикогенная головная боль</a:t>
            </a:r>
            <a:endParaRPr/>
          </a:p>
          <a:p>
            <a:pPr marL="0" indent="0">
              <a:buNone/>
              <a:defRPr/>
            </a:pPr>
            <a:endParaRPr lang="ru-RU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А. Боль, исходящая из источника в области шеи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и ощущаемая в одной или нескольких зонах головы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и/или лица, отвечающая критериям С и D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B. Клинические, лабораторные и/или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нейровизуализационные признаки нарушения или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повреждения в области шейного отдела позвоночника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или мягких тканей шеи, которые являются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достоверной или возможной причиной головной боли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179512" y="620688"/>
            <a:ext cx="8568952" cy="59766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    С. Причинная связь головной боли с патологией шейной области основывается, по меньшей мере, на одном из следующих симптомов: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 клинические признаки подтверждают тот факт, что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источник боли располагается в области шеи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 прекращение боли после диагностической блокады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структур шеи или нервных образований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D. Головная боль прекращается в течение 3 месяцев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chemeClr val="accent3"/>
                </a:solidFill>
              </a:rPr>
              <a:t>после успешного лечения нарушения или повреждения, вызвавшего болевой синдром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200400"/>
            <a:ext cx="2644775" cy="757238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99FF"/>
              </a:gs>
            </a:gsLst>
            <a:path path="shape"/>
          </a:gradFill>
          <a:ln w="9525">
            <a:miter lim="800000"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2000" u="none">
              <a:latin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48400" y="3276600"/>
            <a:ext cx="2644775" cy="7620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99FF"/>
              </a:gs>
            </a:gsLst>
            <a:path path="shape"/>
          </a:gradFill>
          <a:ln w="9525">
            <a:miter lim="800000"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3276600"/>
            <a:ext cx="2895600" cy="25146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0099FF"/>
              </a:gs>
            </a:gsLst>
            <a:path path="shape"/>
          </a:gradFill>
          <a:ln w="9525">
            <a:miter lim="800000"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32250" y="3200400"/>
            <a:ext cx="1473200" cy="3352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75" y="304800"/>
            <a:ext cx="8429625" cy="1143000"/>
          </a:xfrm>
        </p:spPr>
        <p:txBody>
          <a:bodyPr/>
          <a:lstStyle/>
          <a:p>
            <a:pPr>
              <a:defRPr/>
            </a:pPr>
            <a:r>
              <a:rPr lang="ru-RU" sz="4800" b="1">
                <a:solidFill>
                  <a:srgbClr val="CC3300"/>
                </a:solidFill>
              </a:rPr>
              <a:t>Типы головной боли</a:t>
            </a:r>
            <a:endParaRPr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4800" y="3276600"/>
            <a:ext cx="238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000099"/>
                </a:solidFill>
                <a:latin typeface="Arial"/>
              </a:rPr>
              <a:t>Вторичная</a:t>
            </a:r>
            <a:endParaRPr/>
          </a:p>
          <a:p>
            <a:pPr algn="ctr">
              <a:defRPr/>
            </a:pPr>
            <a:r>
              <a:rPr lang="ru-RU" b="1" u="none">
                <a:solidFill>
                  <a:srgbClr val="000066"/>
                </a:solidFill>
                <a:latin typeface="Arial"/>
              </a:rPr>
              <a:t>(симптоматическая</a:t>
            </a:r>
            <a:r>
              <a:rPr lang="ru-RU" sz="2200" b="1" u="none">
                <a:solidFill>
                  <a:srgbClr val="000066"/>
                </a:solidFill>
                <a:latin typeface="Arial"/>
              </a:rPr>
              <a:t>)</a:t>
            </a:r>
            <a:endParaRPr lang="ru-RU" sz="2400" u="none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24600" y="3429000"/>
            <a:ext cx="252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b="1" u="none">
                <a:solidFill>
                  <a:srgbClr val="000099"/>
                </a:solidFill>
                <a:latin typeface="Arial"/>
              </a:rPr>
              <a:t>Неклассифицируемая</a:t>
            </a:r>
            <a:endParaRPr lang="ru-RU" u="none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352800" y="1524000"/>
            <a:ext cx="2644775" cy="6096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99FF"/>
              </a:gs>
            </a:gsLst>
            <a:path path="shape"/>
          </a:gradFill>
          <a:ln w="9525">
            <a:miter lim="800000"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76600" y="3352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u="none">
                <a:solidFill>
                  <a:srgbClr val="000099"/>
                </a:solidFill>
                <a:latin typeface="Arial"/>
              </a:rPr>
              <a:t>Первичная</a:t>
            </a:r>
            <a:endParaRPr/>
          </a:p>
          <a:p>
            <a:pPr algn="ctr">
              <a:defRPr/>
            </a:pPr>
            <a:endParaRPr lang="ru-RU" sz="2000" b="1" u="none">
              <a:solidFill>
                <a:srgbClr val="000099"/>
              </a:solidFill>
              <a:latin typeface="Arial"/>
            </a:endParaRPr>
          </a:p>
          <a:p>
            <a:pPr algn="ctr">
              <a:buClr>
                <a:srgbClr val="FF3300"/>
              </a:buClr>
              <a:buFontTx/>
              <a:buChar char="•"/>
              <a:defRPr/>
            </a:pPr>
            <a:r>
              <a:rPr lang="ru-RU" sz="2000" b="1" u="none">
                <a:solidFill>
                  <a:srgbClr val="000066"/>
                </a:solidFill>
                <a:latin typeface="Arial"/>
              </a:rPr>
              <a:t> </a:t>
            </a:r>
            <a:r>
              <a:rPr lang="ru-RU" b="1" u="none">
                <a:solidFill>
                  <a:schemeClr val="accent2"/>
                </a:solidFill>
                <a:latin typeface="Arial"/>
              </a:rPr>
              <a:t>ГБН</a:t>
            </a:r>
            <a:endParaRPr/>
          </a:p>
          <a:p>
            <a:pPr algn="ctr">
              <a:buClr>
                <a:srgbClr val="FF3300"/>
              </a:buClr>
              <a:buFontTx/>
              <a:buChar char="•"/>
              <a:defRPr/>
            </a:pPr>
            <a:r>
              <a:rPr lang="ru-RU" b="1" u="none">
                <a:solidFill>
                  <a:schemeClr val="accent2"/>
                </a:solidFill>
                <a:latin typeface="Arial"/>
              </a:rPr>
              <a:t> Мигрень</a:t>
            </a:r>
            <a:endParaRPr/>
          </a:p>
          <a:p>
            <a:pPr algn="ctr">
              <a:buClr>
                <a:srgbClr val="FF3300"/>
              </a:buClr>
              <a:buFontTx/>
              <a:buChar char="•"/>
              <a:defRPr/>
            </a:pPr>
            <a:r>
              <a:rPr lang="ru-RU" b="1" u="none">
                <a:solidFill>
                  <a:schemeClr val="accent2"/>
                </a:solidFill>
                <a:latin typeface="Arial"/>
              </a:rPr>
              <a:t> Абузусная ГБ</a:t>
            </a:r>
            <a:endParaRPr/>
          </a:p>
          <a:p>
            <a:pPr algn="ctr">
              <a:buClr>
                <a:srgbClr val="FF3300"/>
              </a:buClr>
              <a:buFontTx/>
              <a:buChar char="•"/>
              <a:defRPr/>
            </a:pPr>
            <a:r>
              <a:rPr lang="ru-RU" b="1" u="none">
                <a:solidFill>
                  <a:schemeClr val="accent2"/>
                </a:solidFill>
                <a:latin typeface="Arial"/>
              </a:rPr>
              <a:t> Кластерная ГБ</a:t>
            </a:r>
            <a:endParaRPr/>
          </a:p>
          <a:p>
            <a:pPr algn="ctr">
              <a:buClr>
                <a:srgbClr val="FF3300"/>
              </a:buClr>
              <a:buFontTx/>
              <a:buChar char="•"/>
              <a:defRPr/>
            </a:pPr>
            <a:r>
              <a:rPr lang="ru-RU" b="1" u="none">
                <a:solidFill>
                  <a:schemeClr val="accent2"/>
                </a:solidFill>
                <a:latin typeface="Arial"/>
              </a:rPr>
              <a:t> Пароксизмальная гемикрания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657600" y="1600200"/>
            <a:ext cx="21097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2200" b="1" u="none">
                <a:solidFill>
                  <a:srgbClr val="FF0000"/>
                </a:solidFill>
                <a:latin typeface="Arial"/>
              </a:rPr>
              <a:t>Головная боль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179512" y="188640"/>
            <a:ext cx="8784976" cy="64087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>
                <a:solidFill>
                  <a:schemeClr val="accent3"/>
                </a:solidFill>
              </a:rPr>
              <a:t>              Клинические особенности ЦГБ</a:t>
            </a:r>
            <a:endParaRPr/>
          </a:p>
          <a:p>
            <a:pPr marL="0" indent="0">
              <a:buNone/>
              <a:defRPr/>
            </a:pPr>
            <a:endParaRPr lang="ru-RU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Средняя или выраженная,  обычно начинающаяся в области шеи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Эпизоды боли имеют различную продолжительность</a:t>
            </a:r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Возникает чаще утром после сна или пребывания в вынужденном положении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Носит односторонний характер без смены стороны, может становиться двухсторонней с акцентом</a:t>
            </a:r>
          </a:p>
          <a:p>
            <a:pPr>
              <a:defRPr/>
            </a:pPr>
            <a:r>
              <a:rPr lang="ru-RU" sz="2400">
                <a:solidFill>
                  <a:schemeClr val="accent3"/>
                </a:solidFill>
              </a:rPr>
              <a:t>Иррадиирует в надплечье и плечо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>
            <a:spLocks noGrp="1"/>
          </p:cNvSpPr>
          <p:nvPr>
            <p:ph idx="1"/>
          </p:nvPr>
        </p:nvSpPr>
        <p:spPr bwMode="auto">
          <a:xfrm>
            <a:off x="323528" y="836712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>
                <a:solidFill>
                  <a:schemeClr val="accent3"/>
                </a:solidFill>
              </a:rPr>
              <a:t>Причины</a:t>
            </a:r>
            <a:r>
              <a:rPr lang="en-US">
                <a:solidFill>
                  <a:schemeClr val="accent3"/>
                </a:solidFill>
              </a:rPr>
              <a:t>:</a:t>
            </a:r>
            <a:endParaRPr lang="ru-RU">
              <a:solidFill>
                <a:schemeClr val="accent3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Хлыстовая травма шеи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Переохлаждение мышц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Остеохондроз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Длительная работа за компьютером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Немедикаментозные методы лечения</a:t>
            </a:r>
            <a:r>
              <a:rPr lang="en-US">
                <a:solidFill>
                  <a:schemeClr val="bg1"/>
                </a:solidFill>
              </a:rPr>
              <a:t>: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Релаксационная терапия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Биологическая обратная связь (БОС)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Когнитивно-поведенческая терапия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Кинезиотерапия</a:t>
            </a:r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Массаж и мануальная терапия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Иглорефлексотерапия (ИРТ)</a:t>
            </a:r>
            <a:endParaRPr/>
          </a:p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 Физиотерапия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chemeClr val="bg1"/>
                </a:solidFill>
              </a:rPr>
              <a:t>Лечение головной боли:</a:t>
            </a:r>
            <a:r>
              <a:rPr lang="ru-RU" sz="3200" b="1">
                <a:solidFill>
                  <a:schemeClr val="bg1"/>
                </a:solidFill>
              </a:rPr>
              <a:t/>
            </a:r>
            <a:br>
              <a:rPr lang="ru-RU" sz="3200" b="1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ошибки и недостатки</a:t>
            </a:r>
            <a:endParaRPr lang="ru-RU" sz="3200" i="1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Необоснованное назначение вазоактивных и ноотропных препаратов</a:t>
            </a:r>
            <a:endParaRPr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Низкая частота назначения специфической терапии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Недооценка факторов хронизации ГБ:-- психические и другие коморбидные нарушения -- лекарственный абузус</a:t>
            </a:r>
          </a:p>
          <a:p>
            <a:pPr marL="0" indent="0">
              <a:buNone/>
              <a:defRPr/>
            </a:pP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000">
                <a:solidFill>
                  <a:schemeClr val="bg1"/>
                </a:solidFill>
              </a:rPr>
              <a:t>Лечение головной боли :</a:t>
            </a:r>
            <a:r>
              <a:rPr lang="ru-RU" sz="4000" b="1">
                <a:solidFill>
                  <a:schemeClr val="bg1"/>
                </a:solidFill>
              </a:rPr>
              <a:t/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>ошибки и недостатки</a:t>
            </a:r>
            <a:endParaRPr lang="ru-RU" sz="400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85217" y="198884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Широкое распространение простых и комбинированных анальгетиков  </a:t>
            </a:r>
            <a:r>
              <a:rPr lang="ru-RU" b="1" i="1" u="sng">
                <a:solidFill>
                  <a:schemeClr val="bg1"/>
                </a:solidFill>
              </a:rPr>
              <a:t>самолечение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Недостаточное применение специфических патогенетических средств (триптанов и эрготаминовых препаратов)</a:t>
            </a:r>
            <a:endParaRPr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Профилактика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" name="Стрелка вправо 4"/>
          <p:cNvSpPr/>
          <p:nvPr/>
        </p:nvSpPr>
        <p:spPr bwMode="auto">
          <a:xfrm>
            <a:off x="7663224" y="2564904"/>
            <a:ext cx="977900" cy="48418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74638"/>
            <a:ext cx="8363272" cy="6394722"/>
          </a:xfrm>
        </p:spPr>
        <p:txBody>
          <a:bodyPr/>
          <a:lstStyle/>
          <a:p>
            <a:pPr algn="l">
              <a:defRPr/>
            </a:pPr>
            <a:r>
              <a:rPr lang="ru-RU" sz="2800">
                <a:solidFill>
                  <a:schemeClr val="accent3"/>
                </a:solidFill>
              </a:rPr>
              <a:t>Большинство людей, испытывающих головные боли, предпочитают «заглушать» их таблетками, не задумываясь, что подобная реакция организма сама по себе — показатель проблем. Болезненные ощущения как таковые не являются заболеванием, но могут быть едва ли не единственным симптомом, позволяющим вовремя диагностировать целый ряд опасных болезней.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2162025" y="469208"/>
            <a:ext cx="4819951" cy="728315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accent3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2214563"/>
            <a:ext cx="9144000" cy="4205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rgbClr val="FF3300"/>
              </a:buClr>
              <a:buFontTx/>
              <a:buChar char="•"/>
              <a:defRPr/>
            </a:pPr>
            <a:r>
              <a:rPr lang="ru-RU" sz="2800" b="1" u="none">
                <a:solidFill>
                  <a:schemeClr val="bg1"/>
                </a:solidFill>
              </a:rPr>
              <a:t>Эмоциональное напряжение, стресс 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3300"/>
              </a:buClr>
              <a:buFontTx/>
              <a:buChar char="•"/>
              <a:defRPr/>
            </a:pPr>
            <a:r>
              <a:rPr lang="ru-RU" sz="2800" b="1" u="none">
                <a:solidFill>
                  <a:schemeClr val="bg1"/>
                </a:solidFill>
              </a:rPr>
              <a:t>Инфекционные заболевания, особенно сопровождающиеся интоксикацией (грипп, пищевые токсикоинфекции и др.) 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3300"/>
              </a:buClr>
              <a:buFontTx/>
              <a:buChar char="•"/>
              <a:defRPr/>
            </a:pPr>
            <a:r>
              <a:rPr lang="ru-RU" sz="2800" b="1" u="none">
                <a:solidFill>
                  <a:schemeClr val="bg1"/>
                </a:solidFill>
              </a:rPr>
              <a:t>Воспаление придаточных пазух носа (синусит) 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3300"/>
              </a:buClr>
              <a:buFontTx/>
              <a:buChar char="•"/>
              <a:defRPr/>
            </a:pPr>
            <a:r>
              <a:rPr lang="ru-RU" sz="2800" b="1" u="none">
                <a:solidFill>
                  <a:schemeClr val="bg1"/>
                </a:solidFill>
              </a:rPr>
              <a:t>Заболевания органа зрения — глаукома, высокая степень близорукости</a:t>
            </a:r>
            <a:endParaRPr/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3300"/>
              </a:buClr>
              <a:buFontTx/>
              <a:buChar char="•"/>
              <a:defRPr/>
            </a:pPr>
            <a:endParaRPr lang="ru-RU" sz="2800" b="1" u="none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F3300"/>
              </a:buClr>
              <a:buFontTx/>
              <a:buChar char="•"/>
              <a:defRPr/>
            </a:pPr>
            <a:endParaRPr lang="ru-RU" b="1" u="none">
              <a:solidFill>
                <a:schemeClr val="accent2"/>
              </a:solidFill>
            </a:endParaRPr>
          </a:p>
        </p:txBody>
      </p:sp>
      <p:sp>
        <p:nvSpPr>
          <p:cNvPr id="5" name="Text Box 10"/>
          <p:cNvSpPr>
            <a:spLocks/>
          </p:cNvSpPr>
          <p:nvPr/>
        </p:nvSpPr>
        <p:spPr bwMode="auto">
          <a:xfrm>
            <a:off x="571500" y="214313"/>
            <a:ext cx="18415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u="sng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 sz="2000" b="1">
              <a:solidFill>
                <a:schemeClr val="bg1"/>
              </a:solidFill>
            </a:endParaRPr>
          </a:p>
          <a:p>
            <a:pPr>
              <a:defRPr/>
            </a:pPr>
            <a:endParaRPr lang="ru-RU" sz="2000" b="1">
              <a:solidFill>
                <a:schemeClr val="bg1"/>
              </a:solidFill>
            </a:endParaRPr>
          </a:p>
          <a:p>
            <a:pPr>
              <a:defRPr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6" name="Заголовок 7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ОСНОВНЫЕ ПРИЧИНЫ ГОЛОВНЫХ БОЛЕЙ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w="http://schemas.openxmlformats.org/wordprocessingml/2006/main" xmlns:m="http://schemas.openxmlformats.org/officeDocument/2006/math"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206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ОСНОВНЫЕ ПРИЧИНЫ ГОЛОВНЫХ БОЛЕЙ</a:t>
            </a:r>
            <a:br>
              <a:rPr lang="ru-RU" b="1">
                <a:solidFill>
                  <a:schemeClr val="bg1"/>
                </a:solidFill>
              </a:rPr>
            </a:br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Гипертонический криз </a:t>
            </a:r>
            <a:endParaRPr lang="en-US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endParaRPr lang="ru-RU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Заболевания головного мозга — опухоли;  воспалительные заболевания (менингит, энцефалит,  арахноидит)</a:t>
            </a:r>
            <a:endParaRPr/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endParaRPr/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Гормональные нарушения (предменструальный синдром, гипогликемия)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ОСНОВНЫЕ ПРИЧИНЫ ГОЛОВНЫХ БОЛЕЙ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Железодефицитная анемия </a:t>
            </a:r>
            <a:endParaRPr/>
          </a:p>
          <a:p>
            <a:pPr>
              <a:lnSpc>
                <a:spcPct val="90000"/>
              </a:lnSpc>
              <a:buClr>
                <a:srgbClr val="FF3300"/>
              </a:buClr>
              <a:buFontTx/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endParaRPr/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Психогенные головные боли </a:t>
            </a:r>
            <a:endParaRPr/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endParaRPr lang="ru-RU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defRPr/>
            </a:pPr>
            <a:r>
              <a:rPr lang="ru-RU" b="1">
                <a:solidFill>
                  <a:schemeClr val="bg1"/>
                </a:solidFill>
              </a:rPr>
              <a:t>Нерациональный прием лекарственных препаратов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1_Каф-през2">
  <a:themeElements>
    <a:clrScheme name="1_Каф-през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Каф-през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1_Каф-през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ф-през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ф-през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ф-през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ф-през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аф-през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ф-през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ф-през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ф-през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ф-през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ф-през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аф-през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2906</Words>
  <Application>Microsoft Office PowerPoint</Application>
  <DocSecurity>0</DocSecurity>
  <PresentationFormat>Экран (4:3)</PresentationFormat>
  <Paragraphs>437</Paragraphs>
  <Slides>66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0" baseType="lpstr">
      <vt:lpstr>Arial</vt:lpstr>
      <vt:lpstr>Times New Roman</vt:lpstr>
      <vt:lpstr>1_Каф-през2</vt:lpstr>
      <vt:lpstr>oleObj</vt:lpstr>
      <vt:lpstr>  </vt:lpstr>
      <vt:lpstr>5 основных причин нетрудоспособности в мире</vt:lpstr>
      <vt:lpstr>Презентация PowerPoint</vt:lpstr>
      <vt:lpstr>Головная боль - </vt:lpstr>
      <vt:lpstr>Анатомические структуры головы, чувствительные к боли</vt:lpstr>
      <vt:lpstr>Типы головной боли</vt:lpstr>
      <vt:lpstr>ОСНОВНЫЕ ПРИЧИНЫ ГОЛОВНЫХ БОЛЕЙ</vt:lpstr>
      <vt:lpstr>ОСНОВНЫЕ ПРИЧИНЫ ГОЛОВНЫХ БОЛЕЙ </vt:lpstr>
      <vt:lpstr>ОСНОВНЫЕ ПРИЧИНЫ ГОЛОВНЫХ БОЛЕЙ</vt:lpstr>
      <vt:lpstr>Лекарственные вещества, наиболее часто вызывающие головную боль</vt:lpstr>
      <vt:lpstr>Лекарственные вещества, наиболее часто вызывающие головную боль</vt:lpstr>
      <vt:lpstr> </vt:lpstr>
      <vt:lpstr>Презентация PowerPoint</vt:lpstr>
      <vt:lpstr>Мигрень </vt:lpstr>
      <vt:lpstr>Презентация PowerPoint</vt:lpstr>
      <vt:lpstr>  Мигрень без ауры –диагностические критерии   </vt:lpstr>
      <vt:lpstr>Мигрень с аурой классическая мигрень, ассоциированная мигрень, офтальмическая, гемипарестетическая или афатическая мигрень</vt:lpstr>
      <vt:lpstr>Мигрень с аурой классическая мигрень, ассоциированная мигрень, офтальмическая, гемипарестетическая или афатическая мигрень</vt:lpstr>
      <vt:lpstr>Диагностические критерии мигрени с аурой</vt:lpstr>
      <vt:lpstr>Симптомы, сопутствующие разным клиническим формам мигрени</vt:lpstr>
      <vt:lpstr>Презентация PowerPoint</vt:lpstr>
      <vt:lpstr>Осложненные формы мигрени</vt:lpstr>
      <vt:lpstr>Осложненные формы мигрени</vt:lpstr>
      <vt:lpstr>Осложненные формы мигрени</vt:lpstr>
      <vt:lpstr> Хроническая мигрень (трансформированная мигрень)</vt:lpstr>
      <vt:lpstr> Международные стандарты: - купирование приступа мигрени </vt:lpstr>
      <vt:lpstr>Профилактическая терапия мигрени</vt:lpstr>
      <vt:lpstr>Провоцирующие факторы мигрени:</vt:lpstr>
      <vt:lpstr>Исключить:</vt:lpstr>
      <vt:lpstr> Головная боль напряжения  классификация</vt:lpstr>
      <vt:lpstr>Презентация PowerPoint</vt:lpstr>
      <vt:lpstr>   Дополнительные диагностические признаки ГБН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первичные ГБ</vt:lpstr>
      <vt:lpstr>Принципы ведения пациентов с первичными ГБ </vt:lpstr>
      <vt:lpstr>Принципы поведенческой терапии первичных ГБ</vt:lpstr>
      <vt:lpstr>Принципы поведенческой терапии первичных ГБ</vt:lpstr>
      <vt:lpstr>1-ое правило диагностики ГБ </vt:lpstr>
      <vt:lpstr>Возможные находки при дополнительных исследованиях у пациентов с первичными ГБ</vt:lpstr>
      <vt:lpstr>Наиболее частые ДИАГНОЗЫ при ГБ</vt:lpstr>
      <vt:lpstr>2-ое правило диагностики ГБ </vt:lpstr>
      <vt:lpstr> Диагностические критерии вторичной ГБ </vt:lpstr>
      <vt:lpstr>«Сигналы опасности» при ГБ</vt:lpstr>
      <vt:lpstr>«Сигналы опасности» при ГБ</vt:lpstr>
      <vt:lpstr>Дифференциальная диагностика симптоматической ГБ</vt:lpstr>
      <vt:lpstr>Абузусные головные боли</vt:lpstr>
      <vt:lpstr>Абузусные головные боли</vt:lpstr>
      <vt:lpstr>КРИТЕРИИ АБУЗУСНЫХ ГБ </vt:lpstr>
      <vt:lpstr>Абузусная головная боль: подтипы </vt:lpstr>
      <vt:lpstr>ГБ, связанные с артериальной гипертензией:</vt:lpstr>
      <vt:lpstr>Презентация PowerPoint</vt:lpstr>
      <vt:lpstr>ГБ, связанные с поражением сосудов головного мозга и шеи: </vt:lpstr>
      <vt:lpstr>Презентация PowerPoint</vt:lpstr>
      <vt:lpstr>Презентация PowerPoint</vt:lpstr>
      <vt:lpstr>Презентация PowerPoint</vt:lpstr>
      <vt:lpstr>Презентация PowerPoint</vt:lpstr>
      <vt:lpstr>Немедикаментозные методы лечения:</vt:lpstr>
      <vt:lpstr>Лечение головной боли: ошибки и недостатки</vt:lpstr>
      <vt:lpstr>Лечение головной боли : ошибки и недостатки</vt:lpstr>
      <vt:lpstr>Большинство людей, испытывающих головные боли, предпочитают «заглушать» их таблетками, не задумываясь, что подобная реакция организма сама по себе — показатель проблем. Болезненные ощущения как таковые не являются заболеванием, но могут быть едва ли не единственным симптомом, позволяющим вовремя диагностировать целый ряд опасных болезней.</vt:lpstr>
      <vt:lpstr>Спасибо за внимание!</vt:lpstr>
    </vt:vector>
  </TitlesOfParts>
  <Manager/>
  <Company>Лариса Щепанкевич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Лариса Щепанкевич</dc:creator>
  <cp:keywords/>
  <dc:description/>
  <cp:lastModifiedBy>Наталья Епифанова</cp:lastModifiedBy>
  <cp:revision>752</cp:revision>
  <dcterms:created xsi:type="dcterms:W3CDTF">2006-08-19T15:35:23Z</dcterms:created>
  <dcterms:modified xsi:type="dcterms:W3CDTF">2021-08-19T14:27:34Z</dcterms:modified>
  <cp:category/>
  <dc:identifier/>
  <cp:contentStatus/>
  <dc:language/>
  <cp:version/>
</cp:coreProperties>
</file>